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7" r:id="rId2"/>
    <p:sldMasterId id="2147483672" r:id="rId3"/>
    <p:sldMasterId id="2147483739" r:id="rId4"/>
    <p:sldMasterId id="2147483735" r:id="rId5"/>
  </p:sldMasterIdLst>
  <p:notesMasterIdLst>
    <p:notesMasterId r:id="rId27"/>
  </p:notesMasterIdLst>
  <p:handoutMasterIdLst>
    <p:handoutMasterId r:id="rId28"/>
  </p:handoutMasterIdLst>
  <p:sldIdLst>
    <p:sldId id="579" r:id="rId6"/>
    <p:sldId id="429" r:id="rId7"/>
    <p:sldId id="490" r:id="rId8"/>
    <p:sldId id="494" r:id="rId9"/>
    <p:sldId id="496" r:id="rId10"/>
    <p:sldId id="497" r:id="rId11"/>
    <p:sldId id="495" r:id="rId12"/>
    <p:sldId id="498" r:id="rId13"/>
    <p:sldId id="500" r:id="rId14"/>
    <p:sldId id="481" r:id="rId15"/>
    <p:sldId id="482" r:id="rId16"/>
    <p:sldId id="428" r:id="rId17"/>
    <p:sldId id="489" r:id="rId18"/>
    <p:sldId id="476" r:id="rId19"/>
    <p:sldId id="484" r:id="rId20"/>
    <p:sldId id="485" r:id="rId21"/>
    <p:sldId id="487" r:id="rId22"/>
    <p:sldId id="488" r:id="rId23"/>
    <p:sldId id="483" r:id="rId24"/>
    <p:sldId id="501" r:id="rId25"/>
    <p:sldId id="502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annick" initials="Y" lastIdx="29" clrIdx="0"/>
  <p:cmAuthor id="1" name="Suhel al-Janabi" initials="Sa" lastIdx="14" clrIdx="1">
    <p:extLst>
      <p:ext uri="{19B8F6BF-5375-455C-9EA6-DF929625EA0E}">
        <p15:presenceInfo xmlns:p15="http://schemas.microsoft.com/office/powerpoint/2012/main" userId="f6a48f3655813c9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880"/>
    <a:srgbClr val="4F81BD"/>
    <a:srgbClr val="71A73E"/>
    <a:srgbClr val="AF1A1C"/>
    <a:srgbClr val="EEB500"/>
    <a:srgbClr val="DA9F19"/>
    <a:srgbClr val="20201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DD0459-4AA3-4568-8149-FAE97CF5C7D7}" v="1" dt="2023-09-13T12:27:45.6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250" autoAdjust="0"/>
  </p:normalViewPr>
  <p:slideViewPr>
    <p:cSldViewPr>
      <p:cViewPr varScale="1">
        <p:scale>
          <a:sx n="63" d="100"/>
          <a:sy n="63" d="100"/>
        </p:scale>
        <p:origin x="1396" y="56"/>
      </p:cViewPr>
      <p:guideLst>
        <p:guide orient="horz" pos="206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8" d="100"/>
        <a:sy n="118" d="100"/>
      </p:scale>
      <p:origin x="0" y="-12144"/>
    </p:cViewPr>
  </p:sorterViewPr>
  <p:notesViewPr>
    <p:cSldViewPr>
      <p:cViewPr varScale="1">
        <p:scale>
          <a:sx n="97" d="100"/>
          <a:sy n="97" d="100"/>
        </p:scale>
        <p:origin x="-3534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 Mohamadi, Adrie GIZ ZA" userId="44a3af81-3f3b-493f-b68e-6dcb3cdab9a4" providerId="ADAL" clId="{BBDD0459-4AA3-4568-8149-FAE97CF5C7D7}"/>
    <pc:docChg chg="addSld modSld">
      <pc:chgData name="El Mohamadi, Adrie GIZ ZA" userId="44a3af81-3f3b-493f-b68e-6dcb3cdab9a4" providerId="ADAL" clId="{BBDD0459-4AA3-4568-8149-FAE97CF5C7D7}" dt="2023-09-13T22:21:27.766" v="139" actId="20577"/>
      <pc:docMkLst>
        <pc:docMk/>
      </pc:docMkLst>
      <pc:sldChg chg="modSp add mod">
        <pc:chgData name="El Mohamadi, Adrie GIZ ZA" userId="44a3af81-3f3b-493f-b68e-6dcb3cdab9a4" providerId="ADAL" clId="{BBDD0459-4AA3-4568-8149-FAE97CF5C7D7}" dt="2023-09-13T22:21:27.766" v="139" actId="20577"/>
        <pc:sldMkLst>
          <pc:docMk/>
          <pc:sldMk cId="3591827514" sldId="579"/>
        </pc:sldMkLst>
        <pc:spChg chg="mod">
          <ac:chgData name="El Mohamadi, Adrie GIZ ZA" userId="44a3af81-3f3b-493f-b68e-6dcb3cdab9a4" providerId="ADAL" clId="{BBDD0459-4AA3-4568-8149-FAE97CF5C7D7}" dt="2023-09-13T12:27:58.276" v="3" actId="14100"/>
          <ac:spMkLst>
            <pc:docMk/>
            <pc:sldMk cId="3591827514" sldId="579"/>
            <ac:spMk id="2" creationId="{CAD0691E-C1AE-A2FA-DE8F-E4672C14C904}"/>
          </ac:spMkLst>
        </pc:spChg>
        <pc:graphicFrameChg chg="modGraphic">
          <ac:chgData name="El Mohamadi, Adrie GIZ ZA" userId="44a3af81-3f3b-493f-b68e-6dcb3cdab9a4" providerId="ADAL" clId="{BBDD0459-4AA3-4568-8149-FAE97CF5C7D7}" dt="2023-09-13T22:21:27.766" v="139" actId="20577"/>
          <ac:graphicFrameMkLst>
            <pc:docMk/>
            <pc:sldMk cId="3591827514" sldId="579"/>
            <ac:graphicFrameMk id="7" creationId="{80F0AEBE-BCBD-0516-2F54-3EC5410433B1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D3F8E4-F5BC-49EA-866D-7AA017CC386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5CEE2BE-1B45-4015-BF50-09233788FFDE}">
      <dgm:prSet/>
      <dgm:spPr/>
      <dgm:t>
        <a:bodyPr/>
        <a:lstStyle/>
        <a:p>
          <a:r>
            <a:rPr lang="en-GB"/>
            <a:t>R</a:t>
          </a:r>
          <a:r>
            <a:rPr lang="en-NA"/>
            <a:t>esponsive financial instruments</a:t>
          </a:r>
          <a:endParaRPr lang="en-US"/>
        </a:p>
      </dgm:t>
    </dgm:pt>
    <dgm:pt modelId="{4BFB3279-B64A-4605-95EA-E9CA3FB3AEB9}" type="parTrans" cxnId="{3627571E-820F-4654-A863-679C4F2A8FBA}">
      <dgm:prSet/>
      <dgm:spPr/>
      <dgm:t>
        <a:bodyPr/>
        <a:lstStyle/>
        <a:p>
          <a:endParaRPr lang="en-US"/>
        </a:p>
      </dgm:t>
    </dgm:pt>
    <dgm:pt modelId="{16592820-F464-4D0A-8355-331649E4ADC8}" type="sibTrans" cxnId="{3627571E-820F-4654-A863-679C4F2A8FBA}">
      <dgm:prSet/>
      <dgm:spPr/>
      <dgm:t>
        <a:bodyPr/>
        <a:lstStyle/>
        <a:p>
          <a:endParaRPr lang="en-US"/>
        </a:p>
      </dgm:t>
    </dgm:pt>
    <dgm:pt modelId="{A438E17E-C10C-47F4-975A-9284E0EEB85F}">
      <dgm:prSet/>
      <dgm:spPr/>
      <dgm:t>
        <a:bodyPr/>
        <a:lstStyle/>
        <a:p>
          <a:r>
            <a:rPr lang="en-GB"/>
            <a:t>R</a:t>
          </a:r>
          <a:r>
            <a:rPr lang="en-NA"/>
            <a:t>esponsible funding mechanisms</a:t>
          </a:r>
          <a:endParaRPr lang="en-US"/>
        </a:p>
      </dgm:t>
    </dgm:pt>
    <dgm:pt modelId="{DACED511-E19E-43C1-A683-35F84A3A3704}" type="parTrans" cxnId="{4E37EA64-89D3-4ECB-8FD2-76B9FDC1ACBC}">
      <dgm:prSet/>
      <dgm:spPr/>
      <dgm:t>
        <a:bodyPr/>
        <a:lstStyle/>
        <a:p>
          <a:endParaRPr lang="en-US"/>
        </a:p>
      </dgm:t>
    </dgm:pt>
    <dgm:pt modelId="{B1DE0ECB-399A-41F0-A3D1-5A02339A43D2}" type="sibTrans" cxnId="{4E37EA64-89D3-4ECB-8FD2-76B9FDC1ACBC}">
      <dgm:prSet/>
      <dgm:spPr/>
      <dgm:t>
        <a:bodyPr/>
        <a:lstStyle/>
        <a:p>
          <a:endParaRPr lang="en-US"/>
        </a:p>
      </dgm:t>
    </dgm:pt>
    <dgm:pt modelId="{38F65CA5-15E6-4A24-B33A-F806C9930B91}">
      <dgm:prSet/>
      <dgm:spPr/>
      <dgm:t>
        <a:bodyPr/>
        <a:lstStyle/>
        <a:p>
          <a:r>
            <a:rPr lang="en-US" dirty="0"/>
            <a:t>Being in </a:t>
          </a:r>
          <a:r>
            <a:rPr lang="en-NA" dirty="0"/>
            <a:t>support of value chains.</a:t>
          </a:r>
          <a:endParaRPr lang="en-US" dirty="0"/>
        </a:p>
      </dgm:t>
    </dgm:pt>
    <dgm:pt modelId="{D45C8D41-4CC2-40FD-8AA7-5D1080E44AB4}" type="parTrans" cxnId="{2BC0313B-A207-4440-B1C8-233F3A6DD15C}">
      <dgm:prSet/>
      <dgm:spPr/>
      <dgm:t>
        <a:bodyPr/>
        <a:lstStyle/>
        <a:p>
          <a:endParaRPr lang="en-US"/>
        </a:p>
      </dgm:t>
    </dgm:pt>
    <dgm:pt modelId="{A7230A41-28AD-488F-AC9E-C6B0500D0AFB}" type="sibTrans" cxnId="{2BC0313B-A207-4440-B1C8-233F3A6DD15C}">
      <dgm:prSet/>
      <dgm:spPr/>
      <dgm:t>
        <a:bodyPr/>
        <a:lstStyle/>
        <a:p>
          <a:endParaRPr lang="en-US"/>
        </a:p>
      </dgm:t>
    </dgm:pt>
    <dgm:pt modelId="{7ECBD7D2-10F7-FE44-826C-B6DEF87D2D9E}" type="pres">
      <dgm:prSet presAssocID="{03D3F8E4-F5BC-49EA-866D-7AA017CC386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FDEE1F6-E7A9-F849-BC45-6452ECC82E71}" type="pres">
      <dgm:prSet presAssocID="{45CEE2BE-1B45-4015-BF50-09233788FFDE}" presName="hierRoot1" presStyleCnt="0"/>
      <dgm:spPr/>
    </dgm:pt>
    <dgm:pt modelId="{D6312758-4280-B545-81A0-01E03B848BD6}" type="pres">
      <dgm:prSet presAssocID="{45CEE2BE-1B45-4015-BF50-09233788FFDE}" presName="composite" presStyleCnt="0"/>
      <dgm:spPr/>
    </dgm:pt>
    <dgm:pt modelId="{6359C134-529A-CB46-82A7-FB80417BE80D}" type="pres">
      <dgm:prSet presAssocID="{45CEE2BE-1B45-4015-BF50-09233788FFDE}" presName="background" presStyleLbl="node0" presStyleIdx="0" presStyleCnt="3"/>
      <dgm:spPr>
        <a:solidFill>
          <a:srgbClr val="303880"/>
        </a:solidFill>
      </dgm:spPr>
    </dgm:pt>
    <dgm:pt modelId="{E79AD2DA-EB2C-0441-992E-E3ED788E5787}" type="pres">
      <dgm:prSet presAssocID="{45CEE2BE-1B45-4015-BF50-09233788FFDE}" presName="text" presStyleLbl="fgAcc0" presStyleIdx="0" presStyleCnt="3">
        <dgm:presLayoutVars>
          <dgm:chPref val="3"/>
        </dgm:presLayoutVars>
      </dgm:prSet>
      <dgm:spPr/>
    </dgm:pt>
    <dgm:pt modelId="{91B0B79F-9F33-CD46-93F9-557CEB3AC81E}" type="pres">
      <dgm:prSet presAssocID="{45CEE2BE-1B45-4015-BF50-09233788FFDE}" presName="hierChild2" presStyleCnt="0"/>
      <dgm:spPr/>
    </dgm:pt>
    <dgm:pt modelId="{2B468275-34CF-3743-8B1E-218C802C1805}" type="pres">
      <dgm:prSet presAssocID="{A438E17E-C10C-47F4-975A-9284E0EEB85F}" presName="hierRoot1" presStyleCnt="0"/>
      <dgm:spPr/>
    </dgm:pt>
    <dgm:pt modelId="{0249EEF4-59A1-1946-A384-3836AF470101}" type="pres">
      <dgm:prSet presAssocID="{A438E17E-C10C-47F4-975A-9284E0EEB85F}" presName="composite" presStyleCnt="0"/>
      <dgm:spPr/>
    </dgm:pt>
    <dgm:pt modelId="{A13B3B01-746E-A94E-9CCF-51AB7324AAF6}" type="pres">
      <dgm:prSet presAssocID="{A438E17E-C10C-47F4-975A-9284E0EEB85F}" presName="background" presStyleLbl="node0" presStyleIdx="1" presStyleCnt="3"/>
      <dgm:spPr>
        <a:solidFill>
          <a:srgbClr val="303880"/>
        </a:solidFill>
      </dgm:spPr>
    </dgm:pt>
    <dgm:pt modelId="{C945E853-1521-2247-AA63-9DDB4D03A8A9}" type="pres">
      <dgm:prSet presAssocID="{A438E17E-C10C-47F4-975A-9284E0EEB85F}" presName="text" presStyleLbl="fgAcc0" presStyleIdx="1" presStyleCnt="3">
        <dgm:presLayoutVars>
          <dgm:chPref val="3"/>
        </dgm:presLayoutVars>
      </dgm:prSet>
      <dgm:spPr/>
    </dgm:pt>
    <dgm:pt modelId="{C6081C5B-E729-5947-9EFC-DC9E9CDB47DB}" type="pres">
      <dgm:prSet presAssocID="{A438E17E-C10C-47F4-975A-9284E0EEB85F}" presName="hierChild2" presStyleCnt="0"/>
      <dgm:spPr/>
    </dgm:pt>
    <dgm:pt modelId="{71906F1F-B854-D843-AC09-E85EF00CFE82}" type="pres">
      <dgm:prSet presAssocID="{38F65CA5-15E6-4A24-B33A-F806C9930B91}" presName="hierRoot1" presStyleCnt="0"/>
      <dgm:spPr/>
    </dgm:pt>
    <dgm:pt modelId="{5DD6EAF9-C9CE-AE4F-8FE2-91B3E500A035}" type="pres">
      <dgm:prSet presAssocID="{38F65CA5-15E6-4A24-B33A-F806C9930B91}" presName="composite" presStyleCnt="0"/>
      <dgm:spPr/>
    </dgm:pt>
    <dgm:pt modelId="{815710EA-451A-484F-961B-523FAF79F509}" type="pres">
      <dgm:prSet presAssocID="{38F65CA5-15E6-4A24-B33A-F806C9930B91}" presName="background" presStyleLbl="node0" presStyleIdx="2" presStyleCnt="3"/>
      <dgm:spPr>
        <a:solidFill>
          <a:srgbClr val="303880"/>
        </a:solidFill>
      </dgm:spPr>
    </dgm:pt>
    <dgm:pt modelId="{FC085FBB-E229-B14C-9BB1-9141A9912F1A}" type="pres">
      <dgm:prSet presAssocID="{38F65CA5-15E6-4A24-B33A-F806C9930B91}" presName="text" presStyleLbl="fgAcc0" presStyleIdx="2" presStyleCnt="3">
        <dgm:presLayoutVars>
          <dgm:chPref val="3"/>
        </dgm:presLayoutVars>
      </dgm:prSet>
      <dgm:spPr/>
    </dgm:pt>
    <dgm:pt modelId="{450DE8FD-8C63-CB4F-8967-AC28139B0934}" type="pres">
      <dgm:prSet presAssocID="{38F65CA5-15E6-4A24-B33A-F806C9930B91}" presName="hierChild2" presStyleCnt="0"/>
      <dgm:spPr/>
    </dgm:pt>
  </dgm:ptLst>
  <dgm:cxnLst>
    <dgm:cxn modelId="{BCF53118-5EF2-934B-8E49-E5FC5641C211}" type="presOf" srcId="{A438E17E-C10C-47F4-975A-9284E0EEB85F}" destId="{C945E853-1521-2247-AA63-9DDB4D03A8A9}" srcOrd="0" destOrd="0" presId="urn:microsoft.com/office/officeart/2005/8/layout/hierarchy1"/>
    <dgm:cxn modelId="{3627571E-820F-4654-A863-679C4F2A8FBA}" srcId="{03D3F8E4-F5BC-49EA-866D-7AA017CC3862}" destId="{45CEE2BE-1B45-4015-BF50-09233788FFDE}" srcOrd="0" destOrd="0" parTransId="{4BFB3279-B64A-4605-95EA-E9CA3FB3AEB9}" sibTransId="{16592820-F464-4D0A-8355-331649E4ADC8}"/>
    <dgm:cxn modelId="{2BC0313B-A207-4440-B1C8-233F3A6DD15C}" srcId="{03D3F8E4-F5BC-49EA-866D-7AA017CC3862}" destId="{38F65CA5-15E6-4A24-B33A-F806C9930B91}" srcOrd="2" destOrd="0" parTransId="{D45C8D41-4CC2-40FD-8AA7-5D1080E44AB4}" sibTransId="{A7230A41-28AD-488F-AC9E-C6B0500D0AFB}"/>
    <dgm:cxn modelId="{C4F59F3E-4D4E-B24F-B4F9-2535B61F2431}" type="presOf" srcId="{03D3F8E4-F5BC-49EA-866D-7AA017CC3862}" destId="{7ECBD7D2-10F7-FE44-826C-B6DEF87D2D9E}" srcOrd="0" destOrd="0" presId="urn:microsoft.com/office/officeart/2005/8/layout/hierarchy1"/>
    <dgm:cxn modelId="{4E37EA64-89D3-4ECB-8FD2-76B9FDC1ACBC}" srcId="{03D3F8E4-F5BC-49EA-866D-7AA017CC3862}" destId="{A438E17E-C10C-47F4-975A-9284E0EEB85F}" srcOrd="1" destOrd="0" parTransId="{DACED511-E19E-43C1-A683-35F84A3A3704}" sibTransId="{B1DE0ECB-399A-41F0-A3D1-5A02339A43D2}"/>
    <dgm:cxn modelId="{FA762385-C4DE-C44B-9091-730647CA4A64}" type="presOf" srcId="{45CEE2BE-1B45-4015-BF50-09233788FFDE}" destId="{E79AD2DA-EB2C-0441-992E-E3ED788E5787}" srcOrd="0" destOrd="0" presId="urn:microsoft.com/office/officeart/2005/8/layout/hierarchy1"/>
    <dgm:cxn modelId="{7FD693D4-2A4B-D249-B286-CE90083679C0}" type="presOf" srcId="{38F65CA5-15E6-4A24-B33A-F806C9930B91}" destId="{FC085FBB-E229-B14C-9BB1-9141A9912F1A}" srcOrd="0" destOrd="0" presId="urn:microsoft.com/office/officeart/2005/8/layout/hierarchy1"/>
    <dgm:cxn modelId="{85B74920-C634-2E4E-88E8-DD1ABC40E007}" type="presParOf" srcId="{7ECBD7D2-10F7-FE44-826C-B6DEF87D2D9E}" destId="{0FDEE1F6-E7A9-F849-BC45-6452ECC82E71}" srcOrd="0" destOrd="0" presId="urn:microsoft.com/office/officeart/2005/8/layout/hierarchy1"/>
    <dgm:cxn modelId="{641A38FF-AC92-9745-8F75-A5CC83B6C003}" type="presParOf" srcId="{0FDEE1F6-E7A9-F849-BC45-6452ECC82E71}" destId="{D6312758-4280-B545-81A0-01E03B848BD6}" srcOrd="0" destOrd="0" presId="urn:microsoft.com/office/officeart/2005/8/layout/hierarchy1"/>
    <dgm:cxn modelId="{DC11D916-A78A-E944-A84A-03A8CFC4E1F3}" type="presParOf" srcId="{D6312758-4280-B545-81A0-01E03B848BD6}" destId="{6359C134-529A-CB46-82A7-FB80417BE80D}" srcOrd="0" destOrd="0" presId="urn:microsoft.com/office/officeart/2005/8/layout/hierarchy1"/>
    <dgm:cxn modelId="{4D57B84E-D121-F545-A8B1-6CFE5FDF0902}" type="presParOf" srcId="{D6312758-4280-B545-81A0-01E03B848BD6}" destId="{E79AD2DA-EB2C-0441-992E-E3ED788E5787}" srcOrd="1" destOrd="0" presId="urn:microsoft.com/office/officeart/2005/8/layout/hierarchy1"/>
    <dgm:cxn modelId="{5A436BA7-4E7D-CF45-8347-F166A21CD3F0}" type="presParOf" srcId="{0FDEE1F6-E7A9-F849-BC45-6452ECC82E71}" destId="{91B0B79F-9F33-CD46-93F9-557CEB3AC81E}" srcOrd="1" destOrd="0" presId="urn:microsoft.com/office/officeart/2005/8/layout/hierarchy1"/>
    <dgm:cxn modelId="{37F006CA-F141-4A4F-9896-EE55B4242110}" type="presParOf" srcId="{7ECBD7D2-10F7-FE44-826C-B6DEF87D2D9E}" destId="{2B468275-34CF-3743-8B1E-218C802C1805}" srcOrd="1" destOrd="0" presId="urn:microsoft.com/office/officeart/2005/8/layout/hierarchy1"/>
    <dgm:cxn modelId="{B1013D6C-9834-2A45-A817-F48222F2B9E8}" type="presParOf" srcId="{2B468275-34CF-3743-8B1E-218C802C1805}" destId="{0249EEF4-59A1-1946-A384-3836AF470101}" srcOrd="0" destOrd="0" presId="urn:microsoft.com/office/officeart/2005/8/layout/hierarchy1"/>
    <dgm:cxn modelId="{B4BA8EA1-BB5A-974E-9537-64137E4FD1A9}" type="presParOf" srcId="{0249EEF4-59A1-1946-A384-3836AF470101}" destId="{A13B3B01-746E-A94E-9CCF-51AB7324AAF6}" srcOrd="0" destOrd="0" presId="urn:microsoft.com/office/officeart/2005/8/layout/hierarchy1"/>
    <dgm:cxn modelId="{58425A5C-5099-1540-94ED-05ABB06F52B1}" type="presParOf" srcId="{0249EEF4-59A1-1946-A384-3836AF470101}" destId="{C945E853-1521-2247-AA63-9DDB4D03A8A9}" srcOrd="1" destOrd="0" presId="urn:microsoft.com/office/officeart/2005/8/layout/hierarchy1"/>
    <dgm:cxn modelId="{1628065C-874E-AA49-812B-402469F36937}" type="presParOf" srcId="{2B468275-34CF-3743-8B1E-218C802C1805}" destId="{C6081C5B-E729-5947-9EFC-DC9E9CDB47DB}" srcOrd="1" destOrd="0" presId="urn:microsoft.com/office/officeart/2005/8/layout/hierarchy1"/>
    <dgm:cxn modelId="{0EA0DE3F-48F9-8C4B-9AAB-4FA67CC2080C}" type="presParOf" srcId="{7ECBD7D2-10F7-FE44-826C-B6DEF87D2D9E}" destId="{71906F1F-B854-D843-AC09-E85EF00CFE82}" srcOrd="2" destOrd="0" presId="urn:microsoft.com/office/officeart/2005/8/layout/hierarchy1"/>
    <dgm:cxn modelId="{121D32CE-4FFB-FD49-A83D-6EA96EA14DA4}" type="presParOf" srcId="{71906F1F-B854-D843-AC09-E85EF00CFE82}" destId="{5DD6EAF9-C9CE-AE4F-8FE2-91B3E500A035}" srcOrd="0" destOrd="0" presId="urn:microsoft.com/office/officeart/2005/8/layout/hierarchy1"/>
    <dgm:cxn modelId="{E2F74846-CB86-4446-961D-AE40E58C05DD}" type="presParOf" srcId="{5DD6EAF9-C9CE-AE4F-8FE2-91B3E500A035}" destId="{815710EA-451A-484F-961B-523FAF79F509}" srcOrd="0" destOrd="0" presId="urn:microsoft.com/office/officeart/2005/8/layout/hierarchy1"/>
    <dgm:cxn modelId="{E7FFCF2B-4FF1-8B41-82BA-39409883FA0D}" type="presParOf" srcId="{5DD6EAF9-C9CE-AE4F-8FE2-91B3E500A035}" destId="{FC085FBB-E229-B14C-9BB1-9141A9912F1A}" srcOrd="1" destOrd="0" presId="urn:microsoft.com/office/officeart/2005/8/layout/hierarchy1"/>
    <dgm:cxn modelId="{0C6A014E-CAAE-E944-8660-4FA5E635150E}" type="presParOf" srcId="{71906F1F-B854-D843-AC09-E85EF00CFE82}" destId="{450DE8FD-8C63-CB4F-8967-AC28139B093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9C134-529A-CB46-82A7-FB80417BE80D}">
      <dsp:nvSpPr>
        <dsp:cNvPr id="0" name=""/>
        <dsp:cNvSpPr/>
      </dsp:nvSpPr>
      <dsp:spPr>
        <a:xfrm>
          <a:off x="0" y="393100"/>
          <a:ext cx="2189202" cy="1390143"/>
        </a:xfrm>
        <a:prstGeom prst="roundRect">
          <a:avLst>
            <a:gd name="adj" fmla="val 10000"/>
          </a:avLst>
        </a:prstGeom>
        <a:solidFill>
          <a:srgbClr val="3038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9AD2DA-EB2C-0441-992E-E3ED788E5787}">
      <dsp:nvSpPr>
        <dsp:cNvPr id="0" name=""/>
        <dsp:cNvSpPr/>
      </dsp:nvSpPr>
      <dsp:spPr>
        <a:xfrm>
          <a:off x="243244" y="624182"/>
          <a:ext cx="2189202" cy="13901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R</a:t>
          </a:r>
          <a:r>
            <a:rPr lang="en-NA" sz="2500" kern="1200"/>
            <a:t>esponsive financial instruments</a:t>
          </a:r>
          <a:endParaRPr lang="en-US" sz="2500" kern="1200"/>
        </a:p>
      </dsp:txBody>
      <dsp:txXfrm>
        <a:off x="283960" y="664898"/>
        <a:ext cx="2107770" cy="1308711"/>
      </dsp:txXfrm>
    </dsp:sp>
    <dsp:sp modelId="{A13B3B01-746E-A94E-9CCF-51AB7324AAF6}">
      <dsp:nvSpPr>
        <dsp:cNvPr id="0" name=""/>
        <dsp:cNvSpPr/>
      </dsp:nvSpPr>
      <dsp:spPr>
        <a:xfrm>
          <a:off x="2675691" y="393100"/>
          <a:ext cx="2189202" cy="1390143"/>
        </a:xfrm>
        <a:prstGeom prst="roundRect">
          <a:avLst>
            <a:gd name="adj" fmla="val 10000"/>
          </a:avLst>
        </a:prstGeom>
        <a:solidFill>
          <a:srgbClr val="3038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5E853-1521-2247-AA63-9DDB4D03A8A9}">
      <dsp:nvSpPr>
        <dsp:cNvPr id="0" name=""/>
        <dsp:cNvSpPr/>
      </dsp:nvSpPr>
      <dsp:spPr>
        <a:xfrm>
          <a:off x="2918936" y="624182"/>
          <a:ext cx="2189202" cy="13901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R</a:t>
          </a:r>
          <a:r>
            <a:rPr lang="en-NA" sz="2500" kern="1200"/>
            <a:t>esponsible funding mechanisms</a:t>
          </a:r>
          <a:endParaRPr lang="en-US" sz="2500" kern="1200"/>
        </a:p>
      </dsp:txBody>
      <dsp:txXfrm>
        <a:off x="2959652" y="664898"/>
        <a:ext cx="2107770" cy="1308711"/>
      </dsp:txXfrm>
    </dsp:sp>
    <dsp:sp modelId="{815710EA-451A-484F-961B-523FAF79F509}">
      <dsp:nvSpPr>
        <dsp:cNvPr id="0" name=""/>
        <dsp:cNvSpPr/>
      </dsp:nvSpPr>
      <dsp:spPr>
        <a:xfrm>
          <a:off x="5351383" y="393100"/>
          <a:ext cx="2189202" cy="1390143"/>
        </a:xfrm>
        <a:prstGeom prst="roundRect">
          <a:avLst>
            <a:gd name="adj" fmla="val 10000"/>
          </a:avLst>
        </a:prstGeom>
        <a:solidFill>
          <a:srgbClr val="3038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085FBB-E229-B14C-9BB1-9141A9912F1A}">
      <dsp:nvSpPr>
        <dsp:cNvPr id="0" name=""/>
        <dsp:cNvSpPr/>
      </dsp:nvSpPr>
      <dsp:spPr>
        <a:xfrm>
          <a:off x="5594627" y="624182"/>
          <a:ext cx="2189202" cy="13901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Being in </a:t>
          </a:r>
          <a:r>
            <a:rPr lang="en-NA" sz="2500" kern="1200" dirty="0"/>
            <a:t>support of value chains.</a:t>
          </a:r>
          <a:endParaRPr lang="en-US" sz="2500" kern="1200" dirty="0"/>
        </a:p>
      </dsp:txBody>
      <dsp:txXfrm>
        <a:off x="5635343" y="664898"/>
        <a:ext cx="2107770" cy="1308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B188C-EDEE-416A-958E-0913B9A84543}" type="datetimeFigureOut">
              <a:rPr lang="de-DE" smtClean="0"/>
              <a:pPr/>
              <a:t>14.09.2023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DD8F9-B1EE-421F-8A82-68AE180C47F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693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43605-3982-48B0-BA01-987D43F129A2}" type="datetimeFigureOut">
              <a:rPr lang="de-DE" smtClean="0"/>
              <a:pPr/>
              <a:t>14.09.2023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8C2BF-5F35-4835-AA04-5FB513B81AD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7941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on Access and Benefit-Sharing - </a:t>
            </a:r>
            <a:b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Understanding Valorisation of Genetic Resources and User Sectors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9 to 11 March 2020 in Windhoek, Namibia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8C2BF-5F35-4835-AA04-5FB513B81ADD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5736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03E06-AB55-4D34-B43D-5E3A975ED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861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03E06-AB55-4D34-B43D-5E3A975ED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03E06-AB55-4D34-B43D-5E3A975ED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117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03E06-AB55-4D34-B43D-5E3A975ED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90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03E06-AB55-4D34-B43D-5E3A975ED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587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03E06-AB55-4D34-B43D-5E3A975ED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952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03E06-AB55-4D34-B43D-5E3A975ED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2720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03E06-AB55-4D34-B43D-5E3A975ED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619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03E06-AB55-4D34-B43D-5E3A975ED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249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03E06-AB55-4D34-B43D-5E3A975ED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363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03E06-AB55-4D34-B43D-5E3A975ED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0346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03E06-AB55-4D34-B43D-5E3A975ED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389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03E06-AB55-4D34-B43D-5E3A975ED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557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03E06-AB55-4D34-B43D-5E3A975ED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756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03E06-AB55-4D34-B43D-5E3A975ED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035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03E06-AB55-4D34-B43D-5E3A975ED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571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03E06-AB55-4D34-B43D-5E3A975ED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245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03E06-AB55-4D34-B43D-5E3A975ED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460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03E06-AB55-4D34-B43D-5E3A975ED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775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56000" y="2248200"/>
            <a:ext cx="7632000" cy="118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rgbClr val="303880"/>
                </a:solidFill>
              </a:defRPr>
            </a:lvl1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9468544" y="4149080"/>
            <a:ext cx="7632000" cy="12963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de-DE" sz="2000" b="1" smtClean="0">
                <a:solidFill>
                  <a:srgbClr val="20201E"/>
                </a:solidFill>
              </a:defRPr>
            </a:lvl1pPr>
          </a:lstStyle>
          <a:p>
            <a:pPr>
              <a:spcBef>
                <a:spcPts val="0"/>
              </a:spcBef>
            </a:pPr>
            <a:r>
              <a:rPr lang="de-DE" sz="2000" b="1" dirty="0">
                <a:solidFill>
                  <a:srgbClr val="20201E"/>
                </a:solidFill>
                <a:latin typeface="+mj-lt"/>
              </a:rPr>
              <a:t>Workshop: ABS in </a:t>
            </a:r>
            <a:r>
              <a:rPr lang="de-DE" sz="2000" b="1" dirty="0" err="1">
                <a:solidFill>
                  <a:srgbClr val="20201E"/>
                </a:solidFill>
                <a:latin typeface="+mj-lt"/>
              </a:rPr>
              <a:t>the</a:t>
            </a:r>
            <a:r>
              <a:rPr lang="de-DE" sz="2000" b="1" dirty="0">
                <a:solidFill>
                  <a:srgbClr val="20201E"/>
                </a:solidFill>
                <a:latin typeface="+mj-lt"/>
              </a:rPr>
              <a:t> Pacific</a:t>
            </a:r>
          </a:p>
          <a:p>
            <a:pPr>
              <a:spcBef>
                <a:spcPts val="0"/>
              </a:spcBef>
            </a:pPr>
            <a:r>
              <a:rPr lang="de-DE" sz="2000" b="1" dirty="0">
                <a:solidFill>
                  <a:srgbClr val="20201E"/>
                </a:solidFill>
                <a:latin typeface="+mj-lt"/>
              </a:rPr>
              <a:t>21-25 November, Cooke Islands</a:t>
            </a:r>
          </a:p>
          <a:p>
            <a:pPr>
              <a:spcBef>
                <a:spcPts val="0"/>
              </a:spcBef>
            </a:pPr>
            <a:endParaRPr lang="de-DE" sz="2000" b="1" dirty="0">
              <a:solidFill>
                <a:srgbClr val="20201E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de-DE" sz="2000" b="1" dirty="0">
                <a:solidFill>
                  <a:srgbClr val="20201E"/>
                </a:solidFill>
                <a:latin typeface="+mj-lt"/>
              </a:rPr>
              <a:t>Dr. Andreas Drews, Manager ABS Capacity Development Initiative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56000" y="3933825"/>
            <a:ext cx="7632000" cy="9353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rgbClr val="20201E"/>
                </a:solidFill>
              </a:defRPr>
            </a:lvl1pPr>
            <a:lvl2pPr marL="457200" indent="0">
              <a:buNone/>
              <a:defRPr sz="2000" b="1" baseline="0"/>
            </a:lvl2pPr>
            <a:lvl3pPr marL="914400" indent="0">
              <a:buNone/>
              <a:defRPr/>
            </a:lvl3pPr>
          </a:lstStyle>
          <a:p>
            <a:pPr lvl="0"/>
            <a:r>
              <a:rPr lang="de-DE" dirty="0"/>
              <a:t>Workshop/ Training/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event</a:t>
            </a:r>
            <a:r>
              <a:rPr lang="de-DE" dirty="0"/>
              <a:t>: 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event</a:t>
            </a:r>
            <a:r>
              <a:rPr lang="de-DE" dirty="0"/>
              <a:t>; </a:t>
            </a:r>
            <a:r>
              <a:rPr lang="de-DE" dirty="0" err="1"/>
              <a:t>date</a:t>
            </a:r>
            <a:r>
              <a:rPr lang="de-DE" dirty="0"/>
              <a:t> (21-25 November 2012), </a:t>
            </a:r>
            <a:r>
              <a:rPr lang="de-DE" dirty="0" err="1"/>
              <a:t>place</a:t>
            </a:r>
            <a:r>
              <a:rPr lang="de-DE" dirty="0"/>
              <a:t> (City, </a:t>
            </a:r>
            <a:r>
              <a:rPr lang="de-DE" dirty="0" err="1"/>
              <a:t>country</a:t>
            </a:r>
            <a:r>
              <a:rPr lang="de-DE" dirty="0"/>
              <a:t>)</a:t>
            </a:r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56424" y="5373985"/>
            <a:ext cx="7632000" cy="6473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1" baseline="0">
                <a:solidFill>
                  <a:srgbClr val="20201E"/>
                </a:solidFill>
              </a:defRPr>
            </a:lvl1pPr>
            <a:lvl2pPr marL="457200" indent="0">
              <a:buNone/>
              <a:defRPr sz="2000" b="1" baseline="0"/>
            </a:lvl2pPr>
            <a:lvl3pPr marL="914400" indent="0">
              <a:buNone/>
              <a:defRPr/>
            </a:lvl3pPr>
          </a:lstStyle>
          <a:p>
            <a:pPr lvl="0"/>
            <a:r>
              <a:rPr lang="de-DE" dirty="0" err="1"/>
              <a:t>Presenter</a:t>
            </a:r>
            <a:r>
              <a:rPr lang="de-DE" dirty="0"/>
              <a:t> </a:t>
            </a:r>
            <a:r>
              <a:rPr lang="de-DE" dirty="0" err="1"/>
              <a:t>name</a:t>
            </a:r>
            <a:r>
              <a:rPr lang="de-DE" dirty="0"/>
              <a:t>, </a:t>
            </a:r>
            <a:r>
              <a:rPr lang="de-DE" dirty="0" err="1"/>
              <a:t>function</a:t>
            </a:r>
            <a:r>
              <a:rPr lang="de-DE" dirty="0"/>
              <a:t>, </a:t>
            </a:r>
            <a:r>
              <a:rPr lang="de-DE" dirty="0" err="1"/>
              <a:t>organization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950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n &amp; b (noir et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F0DB5C6-9E74-4378-9827-68473EFA35F3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26747"/>
          <a:stretch/>
        </p:blipFill>
        <p:spPr bwMode="gray">
          <a:xfrm>
            <a:off x="123136" y="165100"/>
            <a:ext cx="8893865" cy="4721861"/>
          </a:xfrm>
          <a:prstGeom prst="rect">
            <a:avLst/>
          </a:prstGeom>
        </p:spPr>
      </p:pic>
      <p:pic>
        <p:nvPicPr>
          <p:cNvPr id="15" name="Grafik 14" descr="Ein Bild, das Säge enthält.&#10;&#10;Automatisch generierte Beschreibung">
            <a:extLst>
              <a:ext uri="{FF2B5EF4-FFF2-40B4-BE49-F238E27FC236}">
                <a16:creationId xmlns:a16="http://schemas.microsoft.com/office/drawing/2014/main" id="{31687CA2-4830-4EA3-B6BE-4D04E1B836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846875"/>
            <a:ext cx="8895600" cy="4040085"/>
          </a:xfrm>
          <a:prstGeom prst="rect">
            <a:avLst/>
          </a:prstGeom>
        </p:spPr>
      </p:pic>
      <p:pic>
        <p:nvPicPr>
          <p:cNvPr id="10" name="logo">
            <a:extLst>
              <a:ext uri="{FF2B5EF4-FFF2-40B4-BE49-F238E27FC236}">
                <a16:creationId xmlns:a16="http://schemas.microsoft.com/office/drawing/2014/main" id="{5020DAB1-6624-4F6F-85BE-D8BE78A1A5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87149" y="5422244"/>
            <a:ext cx="2311296" cy="850557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id="{8C59F0BE-E094-4F6F-B663-07A571A19A62}"/>
              </a:ext>
            </a:extLst>
          </p:cNvPr>
          <p:cNvSpPr/>
          <p:nvPr userDrawn="1"/>
        </p:nvSpPr>
        <p:spPr bwMode="gray">
          <a:xfrm>
            <a:off x="5369092" y="4886960"/>
            <a:ext cx="3647908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err="1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92C048D-FCF8-4F52-AC6B-69579F5B82A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369092" y="5301208"/>
            <a:ext cx="2123424" cy="9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6151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rift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1"/>
          <p:cNvSpPr>
            <a:spLocks noGrp="1"/>
          </p:cNvSpPr>
          <p:nvPr>
            <p:ph sz="quarter" idx="4294967295"/>
          </p:nvPr>
        </p:nvSpPr>
        <p:spPr>
          <a:xfrm>
            <a:off x="9545668" y="2204864"/>
            <a:ext cx="7200800" cy="453675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de-DE" sz="2400" b="1" dirty="0" err="1">
                <a:solidFill>
                  <a:srgbClr val="DA9F19"/>
                </a:solidFill>
                <a:latin typeface="+mn-lt"/>
              </a:rPr>
              <a:t>Subtitle</a:t>
            </a:r>
            <a:r>
              <a:rPr lang="de-DE" sz="2400" b="1" dirty="0">
                <a:solidFill>
                  <a:srgbClr val="DA9F19"/>
                </a:solidFill>
                <a:latin typeface="+mn-lt"/>
              </a:rPr>
              <a:t>: Gravur Condensed </a:t>
            </a:r>
            <a:r>
              <a:rPr lang="de-DE" sz="2400" b="1" dirty="0" err="1">
                <a:solidFill>
                  <a:srgbClr val="DA9F19"/>
                </a:solidFill>
                <a:latin typeface="+mn-lt"/>
              </a:rPr>
              <a:t>or</a:t>
            </a:r>
            <a:r>
              <a:rPr lang="de-DE" sz="2400" b="1" dirty="0">
                <a:solidFill>
                  <a:srgbClr val="DA9F19"/>
                </a:solidFill>
                <a:latin typeface="+mn-lt"/>
              </a:rPr>
              <a:t> Calibri, 24, </a:t>
            </a:r>
            <a:r>
              <a:rPr lang="de-DE" sz="2400" b="1" dirty="0" err="1">
                <a:solidFill>
                  <a:srgbClr val="DA9F19"/>
                </a:solidFill>
                <a:latin typeface="+mn-lt"/>
              </a:rPr>
              <a:t>yellow</a:t>
            </a:r>
            <a:r>
              <a:rPr lang="de-DE" sz="2400" b="1" dirty="0">
                <a:solidFill>
                  <a:srgbClr val="DA9F19"/>
                </a:solidFill>
                <a:latin typeface="+mn-lt"/>
              </a:rPr>
              <a:t>, </a:t>
            </a:r>
            <a:r>
              <a:rPr lang="de-DE" sz="2400" b="1" dirty="0" err="1">
                <a:solidFill>
                  <a:srgbClr val="DA9F19"/>
                </a:solidFill>
                <a:latin typeface="+mn-lt"/>
              </a:rPr>
              <a:t>bold</a:t>
            </a:r>
            <a:endParaRPr lang="de-DE" sz="2400" b="1" dirty="0">
              <a:solidFill>
                <a:srgbClr val="DA9F19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endParaRPr lang="de-DE" b="1" dirty="0">
              <a:latin typeface="+mn-lt"/>
            </a:endParaRPr>
          </a:p>
          <a:p>
            <a:pPr>
              <a:spcBef>
                <a:spcPts val="0"/>
              </a:spcBef>
              <a:buClr>
                <a:srgbClr val="DA9F19"/>
              </a:buClr>
            </a:pPr>
            <a:r>
              <a:rPr lang="de-DE" sz="2000" dirty="0" err="1">
                <a:solidFill>
                  <a:srgbClr val="20201E"/>
                </a:solidFill>
                <a:latin typeface="+mn-lt"/>
              </a:rPr>
              <a:t>Ordinary</a:t>
            </a:r>
            <a:r>
              <a:rPr lang="de-DE" sz="2000" dirty="0">
                <a:solidFill>
                  <a:srgbClr val="20201E"/>
                </a:solidFill>
                <a:latin typeface="+mn-lt"/>
              </a:rPr>
              <a:t> </a:t>
            </a:r>
            <a:r>
              <a:rPr lang="de-DE" sz="2000" dirty="0" err="1">
                <a:solidFill>
                  <a:srgbClr val="20201E"/>
                </a:solidFill>
                <a:latin typeface="+mn-lt"/>
              </a:rPr>
              <a:t>lines</a:t>
            </a:r>
            <a:r>
              <a:rPr lang="de-DE" sz="2000" dirty="0">
                <a:solidFill>
                  <a:srgbClr val="20201E"/>
                </a:solidFill>
                <a:latin typeface="+mn-lt"/>
              </a:rPr>
              <a:t>: Gravur Condensed </a:t>
            </a:r>
            <a:r>
              <a:rPr lang="de-DE" sz="2000" dirty="0" err="1">
                <a:solidFill>
                  <a:srgbClr val="20201E"/>
                </a:solidFill>
                <a:latin typeface="+mn-lt"/>
              </a:rPr>
              <a:t>or</a:t>
            </a:r>
            <a:r>
              <a:rPr lang="de-DE" sz="2000" dirty="0">
                <a:solidFill>
                  <a:srgbClr val="20201E"/>
                </a:solidFill>
                <a:latin typeface="+mn-lt"/>
              </a:rPr>
              <a:t> Calibri, 18 - 20</a:t>
            </a:r>
          </a:p>
          <a:p>
            <a:pPr>
              <a:spcBef>
                <a:spcPts val="0"/>
              </a:spcBef>
              <a:buClr>
                <a:srgbClr val="DA9F19"/>
              </a:buClr>
              <a:buSzPct val="110000"/>
            </a:pPr>
            <a:r>
              <a:rPr lang="de-DE" sz="2000" dirty="0">
                <a:solidFill>
                  <a:srgbClr val="20201E"/>
                </a:solidFill>
                <a:latin typeface="+mn-lt"/>
              </a:rPr>
              <a:t>Bullet </a:t>
            </a:r>
            <a:r>
              <a:rPr lang="de-DE" sz="2000" dirty="0" err="1">
                <a:solidFill>
                  <a:srgbClr val="20201E"/>
                </a:solidFill>
                <a:latin typeface="+mn-lt"/>
              </a:rPr>
              <a:t>points</a:t>
            </a:r>
            <a:r>
              <a:rPr lang="de-DE" sz="2000" dirty="0">
                <a:solidFill>
                  <a:srgbClr val="20201E"/>
                </a:solidFill>
                <a:latin typeface="+mn-lt"/>
              </a:rPr>
              <a:t>: 80% </a:t>
            </a:r>
            <a:r>
              <a:rPr lang="de-DE" sz="2000" dirty="0" err="1">
                <a:solidFill>
                  <a:srgbClr val="20201E"/>
                </a:solidFill>
                <a:latin typeface="+mn-lt"/>
              </a:rPr>
              <a:t>of</a:t>
            </a:r>
            <a:r>
              <a:rPr lang="de-DE" sz="2000" dirty="0">
                <a:solidFill>
                  <a:srgbClr val="20201E"/>
                </a:solidFill>
                <a:latin typeface="+mn-lt"/>
              </a:rPr>
              <a:t> </a:t>
            </a:r>
            <a:r>
              <a:rPr lang="de-DE" sz="2000" dirty="0" err="1">
                <a:solidFill>
                  <a:srgbClr val="20201E"/>
                </a:solidFill>
                <a:latin typeface="+mn-lt"/>
              </a:rPr>
              <a:t>text</a:t>
            </a:r>
            <a:endParaRPr lang="de-DE" sz="2000" dirty="0">
              <a:solidFill>
                <a:srgbClr val="20201E"/>
              </a:solidFill>
              <a:latin typeface="+mn-lt"/>
            </a:endParaRPr>
          </a:p>
          <a:p>
            <a:pPr>
              <a:spcBef>
                <a:spcPts val="0"/>
              </a:spcBef>
              <a:buClr>
                <a:srgbClr val="DA9F19"/>
              </a:buClr>
              <a:buSzPct val="110000"/>
            </a:pPr>
            <a:r>
              <a:rPr lang="de-DE" sz="2000" dirty="0">
                <a:solidFill>
                  <a:srgbClr val="20201E"/>
                </a:solidFill>
                <a:latin typeface="+mn-lt"/>
              </a:rPr>
              <a:t>Symbol: General </a:t>
            </a:r>
            <a:r>
              <a:rPr lang="de-DE" sz="2000" dirty="0" err="1">
                <a:solidFill>
                  <a:srgbClr val="20201E"/>
                </a:solidFill>
                <a:latin typeface="+mn-lt"/>
              </a:rPr>
              <a:t>Punctuation</a:t>
            </a:r>
            <a:r>
              <a:rPr lang="de-DE" sz="2000" dirty="0">
                <a:solidFill>
                  <a:srgbClr val="20201E"/>
                </a:solidFill>
                <a:latin typeface="+mn-lt"/>
              </a:rPr>
              <a:t>, </a:t>
            </a:r>
            <a:r>
              <a:rPr lang="de-DE" sz="2000" dirty="0" err="1">
                <a:solidFill>
                  <a:srgbClr val="20201E"/>
                </a:solidFill>
                <a:latin typeface="+mn-lt"/>
              </a:rPr>
              <a:t>Character</a:t>
            </a:r>
            <a:r>
              <a:rPr lang="de-DE" sz="2000" dirty="0">
                <a:solidFill>
                  <a:srgbClr val="20201E"/>
                </a:solidFill>
                <a:latin typeface="+mn-lt"/>
              </a:rPr>
              <a:t> </a:t>
            </a:r>
            <a:r>
              <a:rPr lang="de-DE" sz="2000" dirty="0" err="1">
                <a:solidFill>
                  <a:srgbClr val="20201E"/>
                </a:solidFill>
                <a:latin typeface="+mn-lt"/>
              </a:rPr>
              <a:t>code</a:t>
            </a:r>
            <a:r>
              <a:rPr lang="de-DE" sz="2000" dirty="0">
                <a:solidFill>
                  <a:srgbClr val="20201E"/>
                </a:solidFill>
                <a:latin typeface="+mn-lt"/>
              </a:rPr>
              <a:t>: 2022, Unicode (hex)</a:t>
            </a:r>
          </a:p>
          <a:p>
            <a:pPr>
              <a:spcBef>
                <a:spcPts val="0"/>
              </a:spcBef>
              <a:buClr>
                <a:srgbClr val="DA9F19"/>
              </a:buClr>
              <a:buSzPct val="110000"/>
            </a:pPr>
            <a:r>
              <a:rPr lang="de-DE" sz="2000" dirty="0" err="1">
                <a:solidFill>
                  <a:srgbClr val="20201E"/>
                </a:solidFill>
                <a:latin typeface="+mn-lt"/>
              </a:rPr>
              <a:t>Indentation</a:t>
            </a:r>
            <a:r>
              <a:rPr lang="de-DE" sz="2000" dirty="0">
                <a:solidFill>
                  <a:srgbClr val="20201E"/>
                </a:solidFill>
                <a:latin typeface="+mn-lt"/>
              </a:rPr>
              <a:t>: </a:t>
            </a:r>
            <a:r>
              <a:rPr lang="de-DE" sz="2000" dirty="0" err="1">
                <a:solidFill>
                  <a:srgbClr val="20201E"/>
                </a:solidFill>
                <a:latin typeface="+mn-lt"/>
              </a:rPr>
              <a:t>before</a:t>
            </a:r>
            <a:r>
              <a:rPr lang="de-DE" sz="2000" dirty="0">
                <a:solidFill>
                  <a:srgbClr val="20201E"/>
                </a:solidFill>
                <a:latin typeface="+mn-lt"/>
              </a:rPr>
              <a:t> </a:t>
            </a:r>
            <a:r>
              <a:rPr lang="de-DE" sz="2000" dirty="0" err="1">
                <a:solidFill>
                  <a:srgbClr val="20201E"/>
                </a:solidFill>
                <a:latin typeface="+mn-lt"/>
              </a:rPr>
              <a:t>text</a:t>
            </a:r>
            <a:r>
              <a:rPr lang="de-DE" sz="2000" dirty="0">
                <a:solidFill>
                  <a:srgbClr val="20201E"/>
                </a:solidFill>
                <a:latin typeface="+mn-lt"/>
              </a:rPr>
              <a:t>: 0.95 cm (0.4 in); </a:t>
            </a:r>
            <a:r>
              <a:rPr lang="de-DE" sz="2000" dirty="0" err="1">
                <a:solidFill>
                  <a:srgbClr val="20201E"/>
                </a:solidFill>
                <a:latin typeface="+mn-lt"/>
              </a:rPr>
              <a:t>hanging</a:t>
            </a:r>
            <a:r>
              <a:rPr lang="de-DE" sz="2000" dirty="0">
                <a:solidFill>
                  <a:srgbClr val="20201E"/>
                </a:solidFill>
                <a:latin typeface="+mn-lt"/>
              </a:rPr>
              <a:t> </a:t>
            </a:r>
            <a:r>
              <a:rPr lang="de-DE" sz="2000" dirty="0" err="1">
                <a:solidFill>
                  <a:srgbClr val="20201E"/>
                </a:solidFill>
                <a:latin typeface="+mn-lt"/>
              </a:rPr>
              <a:t>by</a:t>
            </a:r>
            <a:r>
              <a:rPr lang="de-DE" sz="2000" dirty="0">
                <a:solidFill>
                  <a:srgbClr val="20201E"/>
                </a:solidFill>
                <a:latin typeface="+mn-lt"/>
              </a:rPr>
              <a:t> 0,95 cm (0.4 in)</a:t>
            </a:r>
          </a:p>
          <a:p>
            <a:pPr marL="342000" indent="-342000">
              <a:spcBef>
                <a:spcPts val="0"/>
              </a:spcBef>
              <a:buClr>
                <a:srgbClr val="DA9F19"/>
              </a:buClr>
              <a:buSzPct val="80000"/>
              <a:buFont typeface="+mj-lt"/>
              <a:buAutoNum type="arabicPeriod"/>
            </a:pPr>
            <a:r>
              <a:rPr lang="en-GB" sz="2000" dirty="0">
                <a:solidFill>
                  <a:srgbClr val="20201E"/>
                </a:solidFill>
                <a:latin typeface="+mn-lt"/>
              </a:rPr>
              <a:t>Numbering</a:t>
            </a:r>
            <a:r>
              <a:rPr lang="de-DE" sz="2000" dirty="0">
                <a:solidFill>
                  <a:srgbClr val="20201E"/>
                </a:solidFill>
                <a:latin typeface="+mn-lt"/>
              </a:rPr>
              <a:t>: 80% </a:t>
            </a:r>
            <a:r>
              <a:rPr lang="de-DE" sz="2000" dirty="0" err="1">
                <a:solidFill>
                  <a:srgbClr val="20201E"/>
                </a:solidFill>
                <a:latin typeface="+mn-lt"/>
              </a:rPr>
              <a:t>of</a:t>
            </a:r>
            <a:r>
              <a:rPr lang="de-DE" sz="2000" dirty="0">
                <a:solidFill>
                  <a:srgbClr val="20201E"/>
                </a:solidFill>
                <a:latin typeface="+mn-lt"/>
              </a:rPr>
              <a:t> </a:t>
            </a:r>
            <a:r>
              <a:rPr lang="de-DE" sz="2000" dirty="0" err="1">
                <a:solidFill>
                  <a:srgbClr val="20201E"/>
                </a:solidFill>
                <a:latin typeface="+mn-lt"/>
              </a:rPr>
              <a:t>text</a:t>
            </a:r>
            <a:endParaRPr lang="de-DE" sz="2000" dirty="0">
              <a:solidFill>
                <a:srgbClr val="20201E"/>
              </a:solidFill>
              <a:latin typeface="+mn-lt"/>
            </a:endParaRPr>
          </a:p>
          <a:p>
            <a:pPr marL="342000" indent="-342000">
              <a:spcBef>
                <a:spcPts val="0"/>
              </a:spcBef>
              <a:buClr>
                <a:srgbClr val="DA9F19"/>
              </a:buClr>
              <a:buSzPct val="80000"/>
              <a:buFont typeface="+mj-lt"/>
              <a:buAutoNum type="arabicPeriod"/>
            </a:pPr>
            <a:r>
              <a:rPr lang="de-DE" sz="2000" dirty="0" err="1">
                <a:solidFill>
                  <a:srgbClr val="20201E"/>
                </a:solidFill>
                <a:latin typeface="+mn-lt"/>
              </a:rPr>
              <a:t>Indentation</a:t>
            </a:r>
            <a:r>
              <a:rPr lang="de-DE" sz="2000" dirty="0">
                <a:solidFill>
                  <a:srgbClr val="20201E"/>
                </a:solidFill>
                <a:latin typeface="+mn-lt"/>
              </a:rPr>
              <a:t>: </a:t>
            </a:r>
            <a:r>
              <a:rPr lang="de-DE" sz="2000" dirty="0" err="1">
                <a:solidFill>
                  <a:srgbClr val="20201E"/>
                </a:solidFill>
                <a:latin typeface="+mn-lt"/>
              </a:rPr>
              <a:t>before</a:t>
            </a:r>
            <a:r>
              <a:rPr lang="de-DE" sz="2000" dirty="0">
                <a:solidFill>
                  <a:srgbClr val="20201E"/>
                </a:solidFill>
                <a:latin typeface="+mn-lt"/>
              </a:rPr>
              <a:t> </a:t>
            </a:r>
            <a:r>
              <a:rPr lang="de-DE" sz="2000" dirty="0" err="1">
                <a:solidFill>
                  <a:srgbClr val="20201E"/>
                </a:solidFill>
                <a:latin typeface="+mn-lt"/>
              </a:rPr>
              <a:t>text</a:t>
            </a:r>
            <a:r>
              <a:rPr lang="de-DE" sz="2000" dirty="0">
                <a:solidFill>
                  <a:srgbClr val="20201E"/>
                </a:solidFill>
                <a:latin typeface="+mn-lt"/>
              </a:rPr>
              <a:t>: 0.95 cm (0.4 in); </a:t>
            </a:r>
            <a:r>
              <a:rPr lang="de-DE" sz="2000" dirty="0" err="1">
                <a:solidFill>
                  <a:srgbClr val="20201E"/>
                </a:solidFill>
                <a:latin typeface="+mn-lt"/>
              </a:rPr>
              <a:t>hanging</a:t>
            </a:r>
            <a:r>
              <a:rPr lang="de-DE" sz="2000" dirty="0">
                <a:solidFill>
                  <a:srgbClr val="20201E"/>
                </a:solidFill>
                <a:latin typeface="+mn-lt"/>
              </a:rPr>
              <a:t> </a:t>
            </a:r>
            <a:r>
              <a:rPr lang="de-DE" sz="2000" dirty="0" err="1">
                <a:solidFill>
                  <a:srgbClr val="20201E"/>
                </a:solidFill>
                <a:latin typeface="+mn-lt"/>
              </a:rPr>
              <a:t>by</a:t>
            </a:r>
            <a:r>
              <a:rPr lang="de-DE" sz="2000" dirty="0">
                <a:solidFill>
                  <a:srgbClr val="20201E"/>
                </a:solidFill>
                <a:latin typeface="+mn-lt"/>
              </a:rPr>
              <a:t> 0.95 cm (0.4 in)</a:t>
            </a:r>
          </a:p>
          <a:p>
            <a:pPr marL="342000" indent="-342000">
              <a:spcBef>
                <a:spcPts val="0"/>
              </a:spcBef>
              <a:buClr>
                <a:srgbClr val="DA9F19"/>
              </a:buClr>
              <a:buSzPct val="80000"/>
              <a:buFont typeface="+mj-lt"/>
              <a:buAutoNum type="arabicPeriod"/>
            </a:pPr>
            <a:endParaRPr lang="de-DE" sz="2000" dirty="0">
              <a:solidFill>
                <a:srgbClr val="20201E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Clr>
                <a:srgbClr val="DA9F19"/>
              </a:buClr>
              <a:buSzPct val="80000"/>
              <a:buNone/>
            </a:pPr>
            <a:r>
              <a:rPr lang="de-DE" sz="2000" dirty="0" err="1">
                <a:solidFill>
                  <a:srgbClr val="20201E"/>
                </a:solidFill>
                <a:latin typeface="+mn-lt"/>
              </a:rPr>
              <a:t>Distance</a:t>
            </a:r>
            <a:r>
              <a:rPr lang="de-DE" sz="2000" dirty="0">
                <a:solidFill>
                  <a:srgbClr val="20201E"/>
                </a:solidFill>
                <a:latin typeface="+mn-lt"/>
              </a:rPr>
              <a:t> box </a:t>
            </a:r>
            <a:r>
              <a:rPr lang="de-DE" sz="2000" dirty="0" err="1">
                <a:solidFill>
                  <a:srgbClr val="20201E"/>
                </a:solidFill>
                <a:latin typeface="+mn-lt"/>
              </a:rPr>
              <a:t>from</a:t>
            </a:r>
            <a:r>
              <a:rPr lang="de-DE" sz="2000" dirty="0">
                <a:solidFill>
                  <a:srgbClr val="20201E"/>
                </a:solidFill>
                <a:latin typeface="+mn-lt"/>
              </a:rPr>
              <a:t> </a:t>
            </a:r>
            <a:r>
              <a:rPr lang="de-DE" sz="2000" dirty="0" err="1">
                <a:solidFill>
                  <a:srgbClr val="20201E"/>
                </a:solidFill>
                <a:latin typeface="+mn-lt"/>
              </a:rPr>
              <a:t>slide</a:t>
            </a:r>
            <a:r>
              <a:rPr lang="de-DE" sz="2000" dirty="0">
                <a:solidFill>
                  <a:srgbClr val="20201E"/>
                </a:solidFill>
                <a:latin typeface="+mn-lt"/>
              </a:rPr>
              <a:t> </a:t>
            </a:r>
            <a:r>
              <a:rPr lang="de-DE" sz="2000" dirty="0" err="1">
                <a:solidFill>
                  <a:srgbClr val="20201E"/>
                </a:solidFill>
                <a:latin typeface="+mn-lt"/>
              </a:rPr>
              <a:t>frame</a:t>
            </a:r>
            <a:r>
              <a:rPr lang="de-DE" sz="2000" dirty="0">
                <a:solidFill>
                  <a:srgbClr val="20201E"/>
                </a:solidFill>
                <a:latin typeface="+mn-lt"/>
              </a:rPr>
              <a:t> </a:t>
            </a:r>
            <a:r>
              <a:rPr lang="de-DE" sz="2000" dirty="0" err="1">
                <a:solidFill>
                  <a:srgbClr val="20201E"/>
                </a:solidFill>
                <a:latin typeface="+mn-lt"/>
              </a:rPr>
              <a:t>right</a:t>
            </a:r>
            <a:r>
              <a:rPr lang="de-DE" sz="2000" dirty="0">
                <a:solidFill>
                  <a:srgbClr val="20201E"/>
                </a:solidFill>
                <a:latin typeface="+mn-lt"/>
              </a:rPr>
              <a:t>/</a:t>
            </a:r>
            <a:r>
              <a:rPr lang="de-DE" sz="2000" dirty="0" err="1">
                <a:solidFill>
                  <a:srgbClr val="20201E"/>
                </a:solidFill>
                <a:latin typeface="+mn-lt"/>
              </a:rPr>
              <a:t>left</a:t>
            </a:r>
            <a:r>
              <a:rPr lang="de-DE" sz="2000" dirty="0">
                <a:solidFill>
                  <a:srgbClr val="20201E"/>
                </a:solidFill>
                <a:latin typeface="+mn-lt"/>
              </a:rPr>
              <a:t>: </a:t>
            </a:r>
            <a:r>
              <a:rPr lang="de-DE" sz="2000" dirty="0" err="1">
                <a:solidFill>
                  <a:srgbClr val="20201E"/>
                </a:solidFill>
                <a:latin typeface="+mn-lt"/>
              </a:rPr>
              <a:t>at</a:t>
            </a:r>
            <a:r>
              <a:rPr lang="de-DE" sz="2000" dirty="0">
                <a:solidFill>
                  <a:srgbClr val="20201E"/>
                </a:solidFill>
                <a:latin typeface="+mn-lt"/>
              </a:rPr>
              <a:t> least 2 cm (0.8 in)</a:t>
            </a:r>
          </a:p>
          <a:p>
            <a:pPr marL="0" indent="0">
              <a:spcBef>
                <a:spcPts val="0"/>
              </a:spcBef>
              <a:buClr>
                <a:srgbClr val="DA9F19"/>
              </a:buClr>
              <a:buSzPct val="80000"/>
              <a:buNone/>
            </a:pPr>
            <a:r>
              <a:rPr lang="de-DE" sz="2000" dirty="0" err="1">
                <a:solidFill>
                  <a:srgbClr val="20201E"/>
                </a:solidFill>
                <a:latin typeface="+mn-lt"/>
              </a:rPr>
              <a:t>Distance</a:t>
            </a:r>
            <a:r>
              <a:rPr lang="de-DE" sz="2000" dirty="0">
                <a:solidFill>
                  <a:srgbClr val="20201E"/>
                </a:solidFill>
                <a:latin typeface="+mn-lt"/>
              </a:rPr>
              <a:t> box </a:t>
            </a:r>
            <a:r>
              <a:rPr lang="de-DE" sz="2000" dirty="0" err="1">
                <a:solidFill>
                  <a:srgbClr val="20201E"/>
                </a:solidFill>
                <a:latin typeface="+mn-lt"/>
              </a:rPr>
              <a:t>from</a:t>
            </a:r>
            <a:r>
              <a:rPr lang="de-DE" sz="2000" dirty="0">
                <a:solidFill>
                  <a:srgbClr val="20201E"/>
                </a:solidFill>
                <a:latin typeface="+mn-lt"/>
              </a:rPr>
              <a:t> logo: </a:t>
            </a:r>
            <a:r>
              <a:rPr lang="de-DE" sz="2000" dirty="0" err="1">
                <a:solidFill>
                  <a:srgbClr val="20201E"/>
                </a:solidFill>
                <a:latin typeface="+mn-lt"/>
              </a:rPr>
              <a:t>at</a:t>
            </a:r>
            <a:r>
              <a:rPr lang="de-DE" sz="2000" dirty="0">
                <a:solidFill>
                  <a:srgbClr val="20201E"/>
                </a:solidFill>
                <a:latin typeface="+mn-lt"/>
              </a:rPr>
              <a:t> least 2 cm (0.8 in)</a:t>
            </a:r>
          </a:p>
          <a:p>
            <a:pPr marL="0" indent="0">
              <a:spcBef>
                <a:spcPts val="0"/>
              </a:spcBef>
              <a:buClr>
                <a:srgbClr val="DA9F19"/>
              </a:buClr>
              <a:buSzPct val="80000"/>
              <a:buNone/>
            </a:pPr>
            <a:endParaRPr lang="de-DE" sz="2000" dirty="0">
              <a:solidFill>
                <a:srgbClr val="20201E"/>
              </a:solidFill>
              <a:latin typeface="+mn-lt"/>
            </a:endParaRPr>
          </a:p>
        </p:txBody>
      </p:sp>
      <p:sp>
        <p:nvSpPr>
          <p:cNvPr id="5" name="Inhaltsplatzhalter 2"/>
          <p:cNvSpPr txBox="1">
            <a:spLocks/>
          </p:cNvSpPr>
          <p:nvPr userDrawn="1"/>
        </p:nvSpPr>
        <p:spPr>
          <a:xfrm>
            <a:off x="9540552" y="476151"/>
            <a:ext cx="6912768" cy="720601"/>
          </a:xfrm>
          <a:prstGeom prst="rect">
            <a:avLst/>
          </a:prstGeom>
        </p:spPr>
        <p:txBody>
          <a:bodyPr lIns="36000" tIns="36000" rIns="36000" bIns="3600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3000" b="1">
                <a:solidFill>
                  <a:srgbClr val="303880"/>
                </a:solidFill>
              </a:rPr>
              <a:t>Gravur Condensed  or </a:t>
            </a:r>
            <a:r>
              <a:rPr lang="de-DE" sz="3000" b="1" dirty="0">
                <a:solidFill>
                  <a:srgbClr val="303880"/>
                </a:solidFill>
              </a:rPr>
              <a:t>Calibri, 30, Blue</a:t>
            </a:r>
            <a:r>
              <a:rPr lang="de-DE" sz="3000" b="1">
                <a:solidFill>
                  <a:srgbClr val="303880"/>
                </a:solidFill>
              </a:rPr>
              <a:t>, bold</a:t>
            </a:r>
            <a:r>
              <a:rPr lang="de-DE" sz="3000" b="1" dirty="0">
                <a:solidFill>
                  <a:srgbClr val="303880"/>
                </a:solidFill>
              </a:rPr>
              <a:t>, </a:t>
            </a:r>
            <a:r>
              <a:rPr lang="de-DE" sz="3000" b="1" err="1">
                <a:solidFill>
                  <a:srgbClr val="303880"/>
                </a:solidFill>
              </a:rPr>
              <a:t>distance</a:t>
            </a:r>
            <a:r>
              <a:rPr lang="de-DE" sz="3000" b="1">
                <a:solidFill>
                  <a:srgbClr val="303880"/>
                </a:solidFill>
              </a:rPr>
              <a:t> from logo: </a:t>
            </a:r>
            <a:r>
              <a:rPr lang="de-DE" sz="3000" b="1" dirty="0">
                <a:solidFill>
                  <a:srgbClr val="303880"/>
                </a:solidFill>
              </a:rPr>
              <a:t>2 cm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80936" y="116632"/>
            <a:ext cx="7632000" cy="4751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AF1A1C"/>
                </a:solidFill>
              </a:defRPr>
            </a:lvl1pPr>
            <a:lvl2pPr marL="0" indent="0">
              <a:buFontTx/>
              <a:buNone/>
              <a:defRPr sz="2000" baseline="0"/>
            </a:lvl2pPr>
            <a:lvl3pPr marL="342000" indent="-342000">
              <a:buClr>
                <a:srgbClr val="DA9F19"/>
              </a:buClr>
              <a:buSzPct val="80000"/>
              <a:buFont typeface="Calibri" panose="020F0502020204030204" pitchFamily="34" charset="0"/>
              <a:buChar char="•"/>
              <a:defRPr sz="2000" baseline="0"/>
            </a:lvl3pPr>
            <a:lvl4pPr marL="342000" indent="-342000">
              <a:buClr>
                <a:srgbClr val="DA9F19"/>
              </a:buClr>
              <a:buSzPct val="80000"/>
              <a:buFont typeface="+mj-lt"/>
              <a:buAutoNum type="arabicPeriod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Sub-title</a:t>
            </a:r>
          </a:p>
          <a:p>
            <a:pPr lvl="1"/>
            <a:r>
              <a:rPr lang="de-DE" dirty="0"/>
              <a:t>Standard </a:t>
            </a:r>
            <a:r>
              <a:rPr lang="de-DE" dirty="0" err="1"/>
              <a:t>text</a:t>
            </a:r>
            <a:endParaRPr lang="de-DE" dirty="0"/>
          </a:p>
          <a:p>
            <a:pPr lvl="2"/>
            <a:r>
              <a:rPr lang="de-DE" dirty="0"/>
              <a:t>Bullet Points</a:t>
            </a:r>
          </a:p>
          <a:p>
            <a:pPr lvl="3"/>
            <a:r>
              <a:rPr lang="de-DE" dirty="0" err="1"/>
              <a:t>Numbering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24000" y="2349500"/>
            <a:ext cx="7704000" cy="431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AF1A1C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24000" y="2997572"/>
            <a:ext cx="7704000" cy="431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rgbClr val="20201E"/>
                </a:solidFill>
              </a:defRPr>
            </a:lvl1pPr>
          </a:lstStyle>
          <a:p>
            <a:pPr lvl="0"/>
            <a:r>
              <a:rPr lang="de-DE" sz="2000" dirty="0"/>
              <a:t>Normal </a:t>
            </a:r>
            <a:r>
              <a:rPr lang="de-DE" sz="2000" dirty="0" err="1"/>
              <a:t>text</a:t>
            </a:r>
            <a:endParaRPr lang="de-DE" dirty="0"/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3717032"/>
            <a:ext cx="7704000" cy="4314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DA9F19"/>
              </a:buClr>
              <a:buSzPct val="80000"/>
              <a:buFont typeface="Arial" panose="020B0604020202020204" pitchFamily="34" charset="0"/>
              <a:buChar char="•"/>
              <a:defRPr sz="2000" b="0" baseline="0">
                <a:solidFill>
                  <a:srgbClr val="20201E"/>
                </a:solidFill>
              </a:defRPr>
            </a:lvl1pPr>
          </a:lstStyle>
          <a:p>
            <a:pPr lvl="0"/>
            <a:r>
              <a:rPr lang="de-DE" dirty="0"/>
              <a:t>Bullet Points</a:t>
            </a:r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24000" y="4293716"/>
            <a:ext cx="7704000" cy="431428"/>
          </a:xfrm>
          <a:prstGeom prst="rect">
            <a:avLst/>
          </a:prstGeom>
        </p:spPr>
        <p:txBody>
          <a:bodyPr/>
          <a:lstStyle>
            <a:lvl1pPr marL="342000" indent="-342000">
              <a:buClr>
                <a:srgbClr val="DA9F19"/>
              </a:buClr>
              <a:buSzPct val="80000"/>
              <a:buFont typeface="+mj-lt"/>
              <a:buAutoNum type="arabicPeriod"/>
              <a:defRPr sz="2000" b="0">
                <a:solidFill>
                  <a:srgbClr val="20201E"/>
                </a:solidFill>
              </a:defRPr>
            </a:lvl1pPr>
          </a:lstStyle>
          <a:p>
            <a:pPr lvl="0"/>
            <a:r>
              <a:rPr lang="de-DE" sz="2000" b="0" dirty="0" err="1"/>
              <a:t>Numbering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323528" y="332929"/>
            <a:ext cx="7128792" cy="791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30388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sz="3600" dirty="0"/>
              <a:t>Title </a:t>
            </a:r>
            <a:r>
              <a:rPr lang="de-DE" sz="3600" dirty="0" err="1"/>
              <a:t>of</a:t>
            </a:r>
            <a:r>
              <a:rPr lang="de-DE" sz="3600" dirty="0"/>
              <a:t> </a:t>
            </a:r>
            <a:r>
              <a:rPr lang="de-DE" sz="3600" dirty="0" err="1"/>
              <a:t>slide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5565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intermédiaire n &amp; b visu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6" y="165100"/>
            <a:ext cx="8893865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1635" y="165099"/>
            <a:ext cx="8893865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DCEA4E1-28A1-438E-BFB8-3CA4B6107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CA6DE5-ADC4-434A-88E2-C02A3652AA9B}" type="datetime1">
              <a:rPr kumimoji="0" lang="en-GB" sz="600" b="0" i="0" u="none" strike="noStrike" kern="1200" cap="none" spc="38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14/09/2023</a:t>
            </a:fld>
            <a:endParaRPr kumimoji="0" lang="fr-FR" sz="600" b="0" i="0" u="none" strike="noStrike" kern="1200" cap="none" spc="38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F5321EF-1A28-4FB0-9098-3914168E2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" b="0" i="0" u="none" strike="noStrike" kern="1200" cap="none" spc="38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CB7130-BDDB-4AE0-8F77-C6C91193B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" b="0" i="0" u="none" strike="noStrike" kern="1200" cap="none" spc="38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3A8B5DB7-81A8-4ED4-916B-6B23CD603687}" type="slidenum">
              <a:rPr kumimoji="0" lang="fr-FR" sz="600" b="0" i="0" u="none" strike="noStrike" kern="1200" cap="none" spc="38" normalizeH="0" baseline="0" noProof="0" smtClean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600" b="0" i="0" u="none" strike="noStrike" kern="1200" cap="none" spc="38" normalizeH="0" baseline="0" noProof="0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8EB80F4-82DB-49EE-AA9B-A5105FC8A7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99896" y="311317"/>
            <a:ext cx="1344000" cy="7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9190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51521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n &amp; b (noir et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F0DB5C6-9E74-4378-9827-68473EFA35F3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26747"/>
          <a:stretch/>
        </p:blipFill>
        <p:spPr bwMode="gray">
          <a:xfrm>
            <a:off x="123136" y="165100"/>
            <a:ext cx="8893865" cy="4721861"/>
          </a:xfrm>
          <a:prstGeom prst="rect">
            <a:avLst/>
          </a:prstGeom>
        </p:spPr>
      </p:pic>
      <p:pic>
        <p:nvPicPr>
          <p:cNvPr id="15" name="Grafik 14" descr="Ein Bild, das Säge enthält.&#10;&#10;Automatisch generierte Beschreibung">
            <a:extLst>
              <a:ext uri="{FF2B5EF4-FFF2-40B4-BE49-F238E27FC236}">
                <a16:creationId xmlns:a16="http://schemas.microsoft.com/office/drawing/2014/main" id="{31687CA2-4830-4EA3-B6BE-4D04E1B836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846875"/>
            <a:ext cx="8895600" cy="4040085"/>
          </a:xfrm>
          <a:prstGeom prst="rect">
            <a:avLst/>
          </a:prstGeom>
        </p:spPr>
      </p:pic>
      <p:pic>
        <p:nvPicPr>
          <p:cNvPr id="10" name="logo">
            <a:extLst>
              <a:ext uri="{FF2B5EF4-FFF2-40B4-BE49-F238E27FC236}">
                <a16:creationId xmlns:a16="http://schemas.microsoft.com/office/drawing/2014/main" id="{5020DAB1-6624-4F6F-85BE-D8BE78A1A5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87149" y="5422244"/>
            <a:ext cx="2311296" cy="850557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id="{8C59F0BE-E094-4F6F-B663-07A571A19A62}"/>
              </a:ext>
            </a:extLst>
          </p:cNvPr>
          <p:cNvSpPr/>
          <p:nvPr userDrawn="1"/>
        </p:nvSpPr>
        <p:spPr bwMode="gray">
          <a:xfrm>
            <a:off x="5369092" y="4886960"/>
            <a:ext cx="3647908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err="1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92C048D-FCF8-4F52-AC6B-69579F5B82A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369092" y="5301208"/>
            <a:ext cx="2123424" cy="9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5699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8006A8E9-958F-4E69-9489-7570E0B89593}"/>
              </a:ext>
            </a:extLst>
          </p:cNvPr>
          <p:cNvGrpSpPr/>
          <p:nvPr userDrawn="1"/>
        </p:nvGrpSpPr>
        <p:grpSpPr>
          <a:xfrm>
            <a:off x="5604597" y="1038264"/>
            <a:ext cx="2286441" cy="801424"/>
            <a:chOff x="5604594" y="778698"/>
            <a:chExt cx="2286441" cy="601068"/>
          </a:xfrm>
        </p:grpSpPr>
        <p:pic>
          <p:nvPicPr>
            <p:cNvPr id="7" name="Grafik 6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id="{FC8FD03C-AD84-488D-812A-14306F7A4E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04594" y="781352"/>
              <a:ext cx="1588099" cy="598414"/>
            </a:xfrm>
            <a:prstGeom prst="rect">
              <a:avLst/>
            </a:prstGeom>
          </p:spPr>
        </p:pic>
        <p:pic>
          <p:nvPicPr>
            <p:cNvPr id="14" name="Grafik 13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id="{D283078D-6502-46D2-8FCF-A35D665C44F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07460" y="778698"/>
              <a:ext cx="383575" cy="584352"/>
            </a:xfrm>
            <a:prstGeom prst="rect">
              <a:avLst/>
            </a:prstGeom>
          </p:spPr>
        </p:pic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1A174A7D-68A3-49E6-A548-4436051225F0}"/>
                </a:ext>
              </a:extLst>
            </p:cNvPr>
            <p:cNvSpPr/>
            <p:nvPr userDrawn="1"/>
          </p:nvSpPr>
          <p:spPr bwMode="gray">
            <a:xfrm>
              <a:off x="6584506" y="1036320"/>
              <a:ext cx="482357" cy="152740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4" name="Rechteck">
              <a:extLst>
                <a:ext uri="{FF2B5EF4-FFF2-40B4-BE49-F238E27FC236}">
                  <a16:creationId xmlns:a16="http://schemas.microsoft.com/office/drawing/2014/main" id="{B9D4D1B2-C70B-4FD9-B73E-C3C399FA4307}"/>
                </a:ext>
              </a:extLst>
            </p:cNvPr>
            <p:cNvSpPr/>
            <p:nvPr userDrawn="1"/>
          </p:nvSpPr>
          <p:spPr bwMode="gray">
            <a:xfrm>
              <a:off x="7530036" y="959758"/>
              <a:ext cx="334720" cy="338137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 bwMode="gray">
          <a:xfrm>
            <a:off x="123138" y="165102"/>
            <a:ext cx="8893865" cy="4721860"/>
          </a:xfrm>
          <a:noFill/>
        </p:spPr>
        <p:txBody>
          <a:bodyPr tIns="720000" rIns="0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75">
                <a:solidFill>
                  <a:schemeClr val="accent1"/>
                </a:solidFill>
              </a:defRPr>
            </a:lvl1pPr>
          </a:lstStyle>
          <a:p>
            <a:r>
              <a:rPr lang="fr-FR"/>
              <a:t>.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F8081F88-CBA8-4146-B984-924F5BAE435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687149" y="5422244"/>
            <a:ext cx="2311296" cy="850557"/>
          </a:xfrm>
          <a:prstGeom prst="rect">
            <a:avLst/>
          </a:prstGeom>
        </p:spPr>
      </p:pic>
      <p:sp>
        <p:nvSpPr>
          <p:cNvPr id="17" name="Bar">
            <a:extLst>
              <a:ext uri="{FF2B5EF4-FFF2-40B4-BE49-F238E27FC236}">
                <a16:creationId xmlns:a16="http://schemas.microsoft.com/office/drawing/2014/main" id="{F01B0C4A-732E-4BC2-A2D7-A086E4E5403B}"/>
              </a:ext>
            </a:extLst>
          </p:cNvPr>
          <p:cNvSpPr/>
          <p:nvPr userDrawn="1"/>
        </p:nvSpPr>
        <p:spPr bwMode="gray">
          <a:xfrm>
            <a:off x="5369092" y="4886961"/>
            <a:ext cx="3647908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35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" name="Dreieck">
            <a:extLst>
              <a:ext uri="{FF2B5EF4-FFF2-40B4-BE49-F238E27FC236}">
                <a16:creationId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202090" y="569807"/>
            <a:ext cx="281941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id="{F8646EF2-FE73-41DC-B654-C5012A3720D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123138" y="846876"/>
            <a:ext cx="8893865" cy="4040085"/>
          </a:xfrm>
          <a:prstGeom prst="rect">
            <a:avLst/>
          </a:prstGeom>
          <a:blipFill dpi="0" rotWithShape="1">
            <a:blip r:embed="rId6" cstate="screen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lang="fr-FR" b="1" i="0" u="none" baseline="0" smtClean="0">
                <a:latin typeface="Arial"/>
                <a:sym typeface="Arial"/>
              </a:defRPr>
            </a:lvl1pPr>
          </a:lstStyle>
          <a:p>
            <a:r>
              <a:rPr lang="fr-FR" b="1" i="0" u="none" baseline="0">
                <a:latin typeface="Arial"/>
                <a:cs typeface="+mn-cs"/>
                <a:sym typeface="Arial"/>
              </a:rPr>
              <a:t>Diapositive de titre / titre </a:t>
            </a:r>
            <a:br>
              <a:rPr lang="fr-FR" b="1" i="0" u="none" baseline="0">
                <a:latin typeface="Arial"/>
                <a:cs typeface="+mn-cs"/>
                <a:sym typeface="Arial"/>
              </a:rPr>
            </a:br>
            <a:r>
              <a:rPr lang="fr-FR" b="1" i="0" u="none" baseline="0">
                <a:latin typeface="Arial"/>
                <a:cs typeface="+mn-cs"/>
                <a:sym typeface="Arial"/>
              </a:rPr>
              <a:t>avec photo d’arrière-plan (remplaçable)</a:t>
            </a:r>
            <a:endParaRPr lang="fr-FR"/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 bwMode="gray">
          <a:xfrm>
            <a:off x="699851" y="3700611"/>
            <a:ext cx="7970837" cy="592471"/>
          </a:xfrm>
        </p:spPr>
        <p:txBody>
          <a:bodyPr>
            <a:spAutoFit/>
          </a:bodyPr>
          <a:lstStyle>
            <a:lvl1pPr marL="0" indent="0" algn="l" rtl="0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None/>
              <a:defRPr sz="1125">
                <a:solidFill>
                  <a:schemeClr val="tx1"/>
                </a:solidFill>
              </a:defRPr>
            </a:lvl1pPr>
          </a:lstStyle>
          <a:p>
            <a:pPr algn="l" rtl="0"/>
            <a:r>
              <a:rPr lang="fr-FR" b="0" i="0" u="none" baseline="0">
                <a:latin typeface="+mn-lt"/>
                <a:sym typeface="Arial"/>
              </a:rPr>
              <a:t>Ceci est le sous-titre</a:t>
            </a:r>
            <a:endParaRPr lang="fr-FR">
              <a:latin typeface="+mn-lt"/>
              <a:sym typeface="Arial"/>
            </a:endParaRPr>
          </a:p>
          <a:p>
            <a:pPr algn="l" rtl="0"/>
            <a:r>
              <a:rPr lang="fr-FR" b="0" i="0" u="none" baseline="0">
                <a:latin typeface="+mn-lt"/>
                <a:sym typeface="Arial"/>
              </a:rPr>
              <a:t>Nom du projet | Date</a:t>
            </a:r>
            <a:endParaRPr lang="fr-FR">
              <a:latin typeface="+mn-lt"/>
              <a:sym typeface="Arial"/>
            </a:endParaRP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497025" y="1966807"/>
            <a:ext cx="1246909" cy="1147156"/>
          </a:xfrm>
          <a:prstGeom prst="rect">
            <a:avLst/>
          </a:prstGeom>
        </p:spPr>
      </p:pic>
      <p:sp>
        <p:nvSpPr>
          <p:cNvPr id="27" name="1.">
            <a:extLst>
              <a:ext uri="{FF2B5EF4-FFF2-40B4-BE49-F238E27FC236}">
                <a16:creationId xmlns:a16="http://schemas.microsoft.com/office/drawing/2014/main" id="{6F278397-36EA-42A6-8C8C-17E375356D4F}"/>
              </a:ext>
            </a:extLst>
          </p:cNvPr>
          <p:cNvSpPr/>
          <p:nvPr userDrawn="1"/>
        </p:nvSpPr>
        <p:spPr bwMode="gray">
          <a:xfrm>
            <a:off x="4092743" y="170889"/>
            <a:ext cx="1432910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825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Cliquer sur </a:t>
            </a:r>
            <a:br>
              <a:rPr kumimoji="0" lang="fr-FR" sz="825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825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cette icône </a:t>
            </a:r>
            <a:br>
              <a:rPr kumimoji="0" lang="fr-FR" sz="825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825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pour insérer </a:t>
            </a:r>
            <a:br>
              <a:rPr kumimoji="0" lang="fr-FR" sz="825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825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une nouvelle photo.</a:t>
            </a:r>
          </a:p>
        </p:txBody>
      </p:sp>
      <p:sp>
        <p:nvSpPr>
          <p:cNvPr id="29" name="2.">
            <a:extLst>
              <a:ext uri="{FF2B5EF4-FFF2-40B4-BE49-F238E27FC236}">
                <a16:creationId xmlns:a16="http://schemas.microsoft.com/office/drawing/2014/main" id="{40A82378-6E6C-4730-BF30-7DD0E2357F20}"/>
              </a:ext>
            </a:extLst>
          </p:cNvPr>
          <p:cNvSpPr/>
          <p:nvPr userDrawn="1"/>
        </p:nvSpPr>
        <p:spPr bwMode="gray">
          <a:xfrm>
            <a:off x="5501865" y="170889"/>
            <a:ext cx="1476375" cy="206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825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Rétablir la diapositive</a:t>
            </a:r>
          </a:p>
        </p:txBody>
      </p:sp>
      <p:sp>
        <p:nvSpPr>
          <p:cNvPr id="30" name="3.">
            <a:extLst>
              <a:ext uri="{FF2B5EF4-FFF2-40B4-BE49-F238E27FC236}">
                <a16:creationId xmlns:a16="http://schemas.microsoft.com/office/drawing/2014/main" id="{61D03923-4D2B-4D7F-8AEE-7F1EEA6274DC}"/>
              </a:ext>
            </a:extLst>
          </p:cNvPr>
          <p:cNvSpPr/>
          <p:nvPr userDrawn="1"/>
        </p:nvSpPr>
        <p:spPr bwMode="gray">
          <a:xfrm>
            <a:off x="7261861" y="170889"/>
            <a:ext cx="1863194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825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Éventuellement </a:t>
            </a:r>
            <a:br>
              <a:rPr kumimoji="0" lang="fr-FR" sz="825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825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changer le cadrage avec « rogner ».</a:t>
            </a:r>
            <a:br>
              <a:rPr kumimoji="0" lang="fr-FR" sz="825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fr-FR" sz="8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how">
            <a:extLst>
              <a:ext uri="{FF2B5EF4-FFF2-40B4-BE49-F238E27FC236}">
                <a16:creationId xmlns:a16="http://schemas.microsoft.com/office/drawing/2014/main" id="{4A7029C4-D68D-4F55-AB50-9097FBC9A9FB}"/>
              </a:ext>
            </a:extLst>
          </p:cNvPr>
          <p:cNvSpPr txBox="1"/>
          <p:nvPr userDrawn="1"/>
        </p:nvSpPr>
        <p:spPr bwMode="gray">
          <a:xfrm>
            <a:off x="-2540964" y="237069"/>
            <a:ext cx="2479845" cy="8194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6441" marR="0" lvl="0" indent="-96441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sz="675" b="0">
                <a:solidFill>
                  <a:schemeClr val="bg1">
                    <a:lumMod val="50000"/>
                  </a:schemeClr>
                </a:solidFill>
              </a:rPr>
              <a:t>Cliquer sur l’image au-dessus de la transparence.</a:t>
            </a:r>
          </a:p>
          <a:p>
            <a:pPr marL="96441" marR="0" lvl="0" indent="-96441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sz="675" b="0">
                <a:solidFill>
                  <a:schemeClr val="bg1">
                    <a:lumMod val="50000"/>
                  </a:schemeClr>
                </a:solidFill>
              </a:rPr>
              <a:t>Supprimer l’image avec la touche Suppr.</a:t>
            </a:r>
          </a:p>
          <a:p>
            <a:pPr marL="96441" marR="0" lvl="0" indent="-96441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sz="675" b="0">
                <a:solidFill>
                  <a:schemeClr val="bg1">
                    <a:lumMod val="50000"/>
                  </a:schemeClr>
                </a:solidFill>
              </a:rPr>
              <a:t> Cliquer sur la petite icône au milieu de la page.</a:t>
            </a:r>
          </a:p>
          <a:p>
            <a:pPr marL="96441" marR="0" lvl="0" indent="-96441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sz="675" b="0">
                <a:solidFill>
                  <a:schemeClr val="bg1">
                    <a:lumMod val="50000"/>
                  </a:schemeClr>
                </a:solidFill>
              </a:rPr>
              <a:t>Sélectionner la photo.</a:t>
            </a:r>
          </a:p>
          <a:p>
            <a:pPr marL="96441" marR="0" lvl="0" indent="-96441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sz="675" b="0">
                <a:solidFill>
                  <a:schemeClr val="bg1">
                    <a:lumMod val="50000"/>
                  </a:schemeClr>
                </a:solidFill>
              </a:rPr>
              <a:t>Sous « Accueil / Rétablir la diapositive ».</a:t>
            </a:r>
          </a:p>
          <a:p>
            <a:pPr marL="96441" marR="0" lvl="0" indent="-96441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sz="675" b="0">
                <a:solidFill>
                  <a:schemeClr val="bg1">
                    <a:lumMod val="50000"/>
                  </a:schemeClr>
                </a:solidFill>
              </a:rPr>
              <a:t>Au besoin, modifier le cadrage avec « Format / Rogner ».</a:t>
            </a:r>
            <a:br>
              <a:rPr lang="fr-FR" sz="675" b="0">
                <a:solidFill>
                  <a:schemeClr val="bg1">
                    <a:lumMod val="50000"/>
                  </a:schemeClr>
                </a:solidFill>
              </a:rPr>
            </a:br>
            <a:endParaRPr lang="fr-FR" sz="675" b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7274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51A1B9-997E-D4CF-14C5-6DDC0C7A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F8E1-61C5-42D9-A690-0A5E64A11FDE}" type="datetimeFigureOut">
              <a:rPr lang="en-ZA" smtClean="0"/>
              <a:t>2023/09/14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CE7EB2-2F0B-A401-24C8-39EB7A4A1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9D0C4-593F-C77D-966C-964EE62F7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79E0-0590-429F-BC02-76A5AABEE31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209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56000" y="2248200"/>
            <a:ext cx="7632000" cy="118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rgbClr val="303880"/>
                </a:solidFill>
              </a:defRPr>
            </a:lvl1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9468544" y="4149080"/>
            <a:ext cx="7632000" cy="12963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de-DE" sz="2000" b="1" smtClean="0">
                <a:solidFill>
                  <a:srgbClr val="20201E"/>
                </a:solidFill>
              </a:defRPr>
            </a:lvl1pPr>
          </a:lstStyle>
          <a:p>
            <a:pPr>
              <a:spcBef>
                <a:spcPts val="0"/>
              </a:spcBef>
            </a:pPr>
            <a:r>
              <a:rPr lang="de-DE" sz="2000" b="1" dirty="0">
                <a:solidFill>
                  <a:srgbClr val="20201E"/>
                </a:solidFill>
                <a:latin typeface="+mj-lt"/>
              </a:rPr>
              <a:t>Workshop: ABS in </a:t>
            </a:r>
            <a:r>
              <a:rPr lang="de-DE" sz="2000" b="1" dirty="0" err="1">
                <a:solidFill>
                  <a:srgbClr val="20201E"/>
                </a:solidFill>
                <a:latin typeface="+mj-lt"/>
              </a:rPr>
              <a:t>the</a:t>
            </a:r>
            <a:r>
              <a:rPr lang="de-DE" sz="2000" b="1" dirty="0">
                <a:solidFill>
                  <a:srgbClr val="20201E"/>
                </a:solidFill>
                <a:latin typeface="+mj-lt"/>
              </a:rPr>
              <a:t> Pacific</a:t>
            </a:r>
          </a:p>
          <a:p>
            <a:pPr>
              <a:spcBef>
                <a:spcPts val="0"/>
              </a:spcBef>
            </a:pPr>
            <a:r>
              <a:rPr lang="de-DE" sz="2000" b="1" dirty="0">
                <a:solidFill>
                  <a:srgbClr val="20201E"/>
                </a:solidFill>
                <a:latin typeface="+mj-lt"/>
              </a:rPr>
              <a:t>21-25 November, Cooke Islands</a:t>
            </a:r>
          </a:p>
          <a:p>
            <a:pPr>
              <a:spcBef>
                <a:spcPts val="0"/>
              </a:spcBef>
            </a:pPr>
            <a:endParaRPr lang="de-DE" sz="2000" b="1" dirty="0">
              <a:solidFill>
                <a:srgbClr val="20201E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de-DE" sz="2000" b="1" dirty="0">
                <a:solidFill>
                  <a:srgbClr val="20201E"/>
                </a:solidFill>
                <a:latin typeface="+mj-lt"/>
              </a:rPr>
              <a:t>Dr. Andreas Drews, Manager ABS Capacity Development Initiative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56000" y="3717032"/>
            <a:ext cx="7632000" cy="9353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rgbClr val="20201E"/>
                </a:solidFill>
              </a:defRPr>
            </a:lvl1pPr>
            <a:lvl2pPr marL="457200" indent="0">
              <a:buNone/>
              <a:defRPr sz="2000" b="1" baseline="0"/>
            </a:lvl2pPr>
            <a:lvl3pPr marL="914400" indent="0">
              <a:buNone/>
              <a:defRPr/>
            </a:lvl3pPr>
          </a:lstStyle>
          <a:p>
            <a:pPr lvl="0"/>
            <a:r>
              <a:rPr lang="de-DE" dirty="0"/>
              <a:t>Workshop/ Training/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event</a:t>
            </a:r>
            <a:r>
              <a:rPr lang="de-DE" dirty="0"/>
              <a:t>: 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event</a:t>
            </a:r>
            <a:r>
              <a:rPr lang="de-DE" dirty="0"/>
              <a:t>; </a:t>
            </a:r>
            <a:r>
              <a:rPr lang="de-DE" dirty="0" err="1"/>
              <a:t>date</a:t>
            </a:r>
            <a:r>
              <a:rPr lang="de-DE" dirty="0"/>
              <a:t> (21-25 November 2012), </a:t>
            </a:r>
            <a:r>
              <a:rPr lang="de-DE" dirty="0" err="1"/>
              <a:t>place</a:t>
            </a:r>
            <a:r>
              <a:rPr lang="de-DE" dirty="0"/>
              <a:t> (City, </a:t>
            </a:r>
            <a:r>
              <a:rPr lang="de-DE" dirty="0" err="1"/>
              <a:t>country</a:t>
            </a:r>
            <a:r>
              <a:rPr lang="de-DE" dirty="0"/>
              <a:t>)</a:t>
            </a:r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56424" y="4941168"/>
            <a:ext cx="7632000" cy="6473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1" baseline="0">
                <a:solidFill>
                  <a:srgbClr val="20201E"/>
                </a:solidFill>
              </a:defRPr>
            </a:lvl1pPr>
            <a:lvl2pPr marL="457200" indent="0">
              <a:buNone/>
              <a:defRPr sz="2000" b="1" baseline="0"/>
            </a:lvl2pPr>
            <a:lvl3pPr marL="914400" indent="0">
              <a:buNone/>
              <a:defRPr/>
            </a:lvl3pPr>
          </a:lstStyle>
          <a:p>
            <a:pPr lvl="0"/>
            <a:r>
              <a:rPr lang="de-DE" dirty="0" err="1"/>
              <a:t>Presenter</a:t>
            </a:r>
            <a:r>
              <a:rPr lang="de-DE" dirty="0"/>
              <a:t> </a:t>
            </a:r>
            <a:r>
              <a:rPr lang="de-DE" dirty="0" err="1"/>
              <a:t>name</a:t>
            </a:r>
            <a:r>
              <a:rPr lang="de-DE" dirty="0"/>
              <a:t>, </a:t>
            </a:r>
            <a:r>
              <a:rPr lang="de-DE" dirty="0" err="1"/>
              <a:t>function</a:t>
            </a:r>
            <a:r>
              <a:rPr lang="de-DE" dirty="0"/>
              <a:t>, </a:t>
            </a:r>
            <a:r>
              <a:rPr lang="de-DE" dirty="0" err="1"/>
              <a:t>organization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9045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Masters/_rels/slideMaster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alphaModFix amt="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9612560" y="2391023"/>
            <a:ext cx="7632848" cy="118199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rgbClr val="DA9F19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sz="4000">
                <a:solidFill>
                  <a:srgbClr val="303880"/>
                </a:solidFill>
                <a:latin typeface="+mj-lt"/>
              </a:rPr>
              <a:t>Gravur Condensed or </a:t>
            </a:r>
            <a:r>
              <a:rPr lang="de-DE" sz="4000" dirty="0">
                <a:solidFill>
                  <a:srgbClr val="303880"/>
                </a:solidFill>
                <a:latin typeface="+mj-lt"/>
              </a:rPr>
              <a:t>Calibri, 40</a:t>
            </a:r>
            <a:r>
              <a:rPr lang="de-DE" sz="4000">
                <a:solidFill>
                  <a:srgbClr val="303880"/>
                </a:solidFill>
                <a:latin typeface="+mj-lt"/>
              </a:rPr>
              <a:t>, bold</a:t>
            </a:r>
            <a:r>
              <a:rPr lang="de-DE" sz="4000" dirty="0">
                <a:solidFill>
                  <a:srgbClr val="303880"/>
                </a:solidFill>
                <a:latin typeface="+mj-lt"/>
              </a:rPr>
              <a:t>, Blue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1" y="5578570"/>
            <a:ext cx="9144001" cy="130681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180" y="-27384"/>
            <a:ext cx="321564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9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">
            <a:extLst>
              <a:ext uri="{FF2B5EF4-FFF2-40B4-BE49-F238E27FC236}">
                <a16:creationId xmlns:a16="http://schemas.microsoft.com/office/drawing/2014/main" id="{9F0F5CEA-886E-4B05-93BC-F96F6B5DF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8692042" y="6371813"/>
            <a:ext cx="309835" cy="316833"/>
          </a:xfrm>
          <a:prstGeom prst="rect">
            <a:avLst/>
          </a:prstGeom>
        </p:spPr>
      </p:pic>
      <p:sp>
        <p:nvSpPr>
          <p:cNvPr id="15" name="bar">
            <a:extLst>
              <a:ext uri="{FF2B5EF4-FFF2-40B4-BE49-F238E27FC236}">
                <a16:creationId xmlns:a16="http://schemas.microsoft.com/office/drawing/2014/main" id="{49D9F131-2158-4CE8-878F-18E76BB55EA7}"/>
              </a:ext>
            </a:extLst>
          </p:cNvPr>
          <p:cNvSpPr/>
          <p:nvPr userDrawn="1"/>
        </p:nvSpPr>
        <p:spPr bwMode="gray">
          <a:xfrm>
            <a:off x="8167688" y="6133759"/>
            <a:ext cx="849312" cy="6919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err="1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liennummernplatzhalter">
            <a:extLst>
              <a:ext uri="{FF2B5EF4-FFF2-40B4-BE49-F238E27FC236}">
                <a16:creationId xmlns:a16="http://schemas.microsoft.com/office/drawing/2014/main" id="{4CDA9225-2A86-4401-A66D-D1B6B89C6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449817" y="6583900"/>
            <a:ext cx="45085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600" spc="38" baseline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" b="0" i="0" u="none" strike="noStrike" kern="1200" cap="none" spc="38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3A8B5DB7-81A8-4ED4-916B-6B23CD603687}" type="slidenum">
              <a:rPr kumimoji="0" lang="fr-FR" sz="600" b="0" i="0" u="none" strike="noStrike" kern="1200" cap="none" spc="38" normalizeH="0" baseline="0" noProof="0" smtClean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600" b="0" i="0" u="none" strike="noStrike" kern="1200" cap="none" spc="38" normalizeH="0" baseline="0" noProof="0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Trennline 1">
            <a:extLst>
              <a:ext uri="{FF2B5EF4-FFF2-40B4-BE49-F238E27FC236}">
                <a16:creationId xmlns:a16="http://schemas.microsoft.com/office/drawing/2014/main" id="{D7B3BF4D-6640-4657-BD72-5F4E0852873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917820" y="6575619"/>
            <a:ext cx="0" cy="103716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"/>
          <p:cNvSpPr>
            <a:spLocks noGrp="1"/>
          </p:cNvSpPr>
          <p:nvPr>
            <p:ph type="body" idx="1"/>
          </p:nvPr>
        </p:nvSpPr>
        <p:spPr bwMode="gray">
          <a:xfrm>
            <a:off x="449818" y="1361292"/>
            <a:ext cx="7172684" cy="4660627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/>
          <a:p>
            <a:pPr lvl="0" algn="l" rtl="0"/>
            <a:r>
              <a:rPr lang="fr-FR" b="0" i="0" u="none" baseline="0"/>
              <a:t>Modifier le style du texte du masque</a:t>
            </a:r>
          </a:p>
          <a:p>
            <a:pPr lvl="1" algn="l" rtl="0"/>
            <a:r>
              <a:rPr lang="fr-FR" b="0" i="0" u="none" baseline="0"/>
              <a:t>Deuxième niveau</a:t>
            </a:r>
          </a:p>
          <a:p>
            <a:pPr lvl="2" algn="l" rtl="0"/>
            <a:r>
              <a:rPr lang="fr-FR" b="0" i="0" u="none" baseline="0"/>
              <a:t>Troisième niveau</a:t>
            </a:r>
          </a:p>
        </p:txBody>
      </p:sp>
      <p:sp>
        <p:nvSpPr>
          <p:cNvPr id="22" name="Headline">
            <a:extLst>
              <a:ext uri="{FF2B5EF4-FFF2-40B4-BE49-F238E27FC236}">
                <a16:creationId xmlns:a16="http://schemas.microsoft.com/office/drawing/2014/main" id="{288DB87F-225C-44F9-8B2F-85DB9A3E080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320283"/>
            <a:ext cx="7172684" cy="720725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/>
          <a:p>
            <a:r>
              <a:rPr lang="fr-FR"/>
              <a:t>Cliquer ici pour ajouter un titre</a:t>
            </a:r>
          </a:p>
        </p:txBody>
      </p:sp>
      <p:sp>
        <p:nvSpPr>
          <p:cNvPr id="11" name="Fußzeile">
            <a:extLst>
              <a:ext uri="{FF2B5EF4-FFF2-40B4-BE49-F238E27FC236}">
                <a16:creationId xmlns:a16="http://schemas.microsoft.com/office/drawing/2014/main" id="{28AE1E60-2A33-4079-BF04-D7AF389BF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754667" y="6584427"/>
            <a:ext cx="5867834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" b="0" i="0" u="none" strike="noStrike" kern="1200" cap="none" spc="38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Event</a:t>
            </a:r>
          </a:p>
        </p:txBody>
      </p:sp>
      <p:sp>
        <p:nvSpPr>
          <p:cNvPr id="13" name="Datum">
            <a:extLst>
              <a:ext uri="{FF2B5EF4-FFF2-40B4-BE49-F238E27FC236}">
                <a16:creationId xmlns:a16="http://schemas.microsoft.com/office/drawing/2014/main" id="{97AADB30-709C-440C-9BBA-CF893CE7522F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59418" y="6583900"/>
            <a:ext cx="53363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z="6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F545C1-AE32-4F71-9715-E92B5CB139F4}" type="datetime1">
              <a:rPr kumimoji="0" lang="en-GB" sz="600" b="0" i="0" u="none" strike="noStrike" kern="1200" cap="none" spc="38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14/09/2023</a:t>
            </a:fld>
            <a:endParaRPr kumimoji="0" lang="fr-FR" sz="600" b="0" i="0" u="none" strike="noStrike" kern="1200" cap="none" spc="38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7" name="Trennlinie 2">
            <a:extLst>
              <a:ext uri="{FF2B5EF4-FFF2-40B4-BE49-F238E27FC236}">
                <a16:creationId xmlns:a16="http://schemas.microsoft.com/office/drawing/2014/main" id="{56311AD8-EE84-494C-B64D-E96F06D50894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644649" y="6575619"/>
            <a:ext cx="0" cy="103716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E6830D38-2E59-408F-95D9-CA94B0336E3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99896" y="311317"/>
            <a:ext cx="1344000" cy="7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7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ransition>
    <p:fade/>
  </p:transition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6213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Symbol" panose="05050102010706020507" pitchFamily="18" charset="2"/>
        <a:buChar char="-"/>
        <a:defRPr lang="de-DE" sz="11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78">
          <p15:clr>
            <a:srgbClr val="F26B43"/>
          </p15:clr>
        </p15:guide>
        <p15:guide id="5" orient="horz" pos="3162">
          <p15:clr>
            <a:srgbClr val="F26B43"/>
          </p15:clr>
        </p15:guide>
        <p15:guide id="7" pos="5680">
          <p15:clr>
            <a:srgbClr val="F26B43"/>
          </p15:clr>
        </p15:guide>
        <p15:guide id="8" pos="7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alphaModFix amt="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416" y="193568"/>
            <a:ext cx="626364" cy="179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9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">
            <a:extLst>
              <a:ext uri="{FF2B5EF4-FFF2-40B4-BE49-F238E27FC236}">
                <a16:creationId xmlns:a16="http://schemas.microsoft.com/office/drawing/2014/main" id="{9F0F5CEA-886E-4B05-93BC-F96F6B5DF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8692042" y="6371813"/>
            <a:ext cx="309835" cy="316833"/>
          </a:xfrm>
          <a:prstGeom prst="rect">
            <a:avLst/>
          </a:prstGeom>
        </p:spPr>
      </p:pic>
      <p:sp>
        <p:nvSpPr>
          <p:cNvPr id="15" name="bar">
            <a:extLst>
              <a:ext uri="{FF2B5EF4-FFF2-40B4-BE49-F238E27FC236}">
                <a16:creationId xmlns:a16="http://schemas.microsoft.com/office/drawing/2014/main" id="{49D9F131-2158-4CE8-878F-18E76BB55EA7}"/>
              </a:ext>
            </a:extLst>
          </p:cNvPr>
          <p:cNvSpPr/>
          <p:nvPr userDrawn="1"/>
        </p:nvSpPr>
        <p:spPr bwMode="gray">
          <a:xfrm>
            <a:off x="8167688" y="6133759"/>
            <a:ext cx="849312" cy="6919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err="1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liennummernplatzhalter">
            <a:extLst>
              <a:ext uri="{FF2B5EF4-FFF2-40B4-BE49-F238E27FC236}">
                <a16:creationId xmlns:a16="http://schemas.microsoft.com/office/drawing/2014/main" id="{4CDA9225-2A86-4401-A66D-D1B6B89C6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449817" y="6583900"/>
            <a:ext cx="45085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600" spc="38" baseline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" b="0" i="0" u="none" strike="noStrike" kern="1200" cap="none" spc="38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3A8B5DB7-81A8-4ED4-916B-6B23CD603687}" type="slidenum">
              <a:rPr kumimoji="0" lang="fr-FR" sz="600" b="0" i="0" u="none" strike="noStrike" kern="1200" cap="none" spc="38" normalizeH="0" baseline="0" noProof="0" smtClean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600" b="0" i="0" u="none" strike="noStrike" kern="1200" cap="none" spc="38" normalizeH="0" baseline="0" noProof="0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Trennline 1">
            <a:extLst>
              <a:ext uri="{FF2B5EF4-FFF2-40B4-BE49-F238E27FC236}">
                <a16:creationId xmlns:a16="http://schemas.microsoft.com/office/drawing/2014/main" id="{D7B3BF4D-6640-4657-BD72-5F4E0852873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917820" y="6575619"/>
            <a:ext cx="0" cy="103716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ußzeile">
            <a:extLst>
              <a:ext uri="{FF2B5EF4-FFF2-40B4-BE49-F238E27FC236}">
                <a16:creationId xmlns:a16="http://schemas.microsoft.com/office/drawing/2014/main" id="{28AE1E60-2A33-4079-BF04-D7AF389BF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754667" y="6584427"/>
            <a:ext cx="5867834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" b="0" i="0" u="none" strike="noStrike" kern="1200" cap="none" spc="38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Event</a:t>
            </a:r>
          </a:p>
        </p:txBody>
      </p:sp>
      <p:sp>
        <p:nvSpPr>
          <p:cNvPr id="13" name="Datum">
            <a:extLst>
              <a:ext uri="{FF2B5EF4-FFF2-40B4-BE49-F238E27FC236}">
                <a16:creationId xmlns:a16="http://schemas.microsoft.com/office/drawing/2014/main" id="{97AADB30-709C-440C-9BBA-CF893CE7522F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59418" y="6583900"/>
            <a:ext cx="53363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z="6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F545C1-AE32-4F71-9715-E92B5CB139F4}" type="datetime1">
              <a:rPr kumimoji="0" lang="en-GB" sz="600" b="0" i="0" u="none" strike="noStrike" kern="1200" cap="none" spc="38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14/09/2023</a:t>
            </a:fld>
            <a:endParaRPr kumimoji="0" lang="fr-FR" sz="600" b="0" i="0" u="none" strike="noStrike" kern="1200" cap="none" spc="38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7" name="Trennlinie 2">
            <a:extLst>
              <a:ext uri="{FF2B5EF4-FFF2-40B4-BE49-F238E27FC236}">
                <a16:creationId xmlns:a16="http://schemas.microsoft.com/office/drawing/2014/main" id="{56311AD8-EE84-494C-B64D-E96F06D50894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644649" y="6575619"/>
            <a:ext cx="0" cy="103716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E6830D38-2E59-408F-95D9-CA94B0336E3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99896" y="311317"/>
            <a:ext cx="1344000" cy="7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4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3" r:id="rId3"/>
    <p:sldLayoutId id="2147483744" r:id="rId4"/>
    <p:sldLayoutId id="2147483745" r:id="rId5"/>
  </p:sldLayoutIdLst>
  <p:transition>
    <p:fade/>
  </p:transition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6213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Symbol" panose="05050102010706020507" pitchFamily="18" charset="2"/>
        <a:buChar char="-"/>
        <a:defRPr lang="de-DE" sz="11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78">
          <p15:clr>
            <a:srgbClr val="F26B43"/>
          </p15:clr>
        </p15:guide>
        <p15:guide id="5" orient="horz" pos="3162">
          <p15:clr>
            <a:srgbClr val="F26B43"/>
          </p15:clr>
        </p15:guide>
        <p15:guide id="7" pos="5680">
          <p15:clr>
            <a:srgbClr val="F26B43"/>
          </p15:clr>
        </p15:guide>
        <p15:guide id="8" pos="7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alphaModFix amt="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0" y="116632"/>
            <a:ext cx="2664000" cy="1582796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9612560" y="2391023"/>
            <a:ext cx="7632848" cy="118199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rgbClr val="DA9F19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sz="4000">
                <a:solidFill>
                  <a:srgbClr val="303880"/>
                </a:solidFill>
                <a:latin typeface="Calibri"/>
              </a:rPr>
              <a:t>Gravur Condensed or </a:t>
            </a:r>
            <a:r>
              <a:rPr lang="de-DE" sz="4000" dirty="0">
                <a:solidFill>
                  <a:srgbClr val="303880"/>
                </a:solidFill>
                <a:latin typeface="Calibri"/>
              </a:rPr>
              <a:t>Calibri, 40</a:t>
            </a:r>
            <a:r>
              <a:rPr lang="de-DE" sz="4000">
                <a:solidFill>
                  <a:srgbClr val="303880"/>
                </a:solidFill>
                <a:latin typeface="Calibri"/>
              </a:rPr>
              <a:t>, bold</a:t>
            </a:r>
            <a:r>
              <a:rPr lang="de-DE" sz="4000" dirty="0">
                <a:solidFill>
                  <a:srgbClr val="303880"/>
                </a:solidFill>
                <a:latin typeface="Calibri"/>
              </a:rPr>
              <a:t>, Blue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7232"/>
            <a:ext cx="9189522" cy="13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1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D0691E-C1AE-A2FA-DE8F-E4672C14C90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ZA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ZA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ZA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ZA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ZA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ZA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ZA" sz="135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C83614-8085-8C13-1543-AA5B617DA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226" y="943908"/>
            <a:ext cx="2121548" cy="2121548"/>
          </a:xfrm>
          <a:prstGeom prst="rect">
            <a:avLst/>
          </a:prstGeom>
          <a:solidFill>
            <a:srgbClr val="1E266F"/>
          </a:solidFill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0F0AEBE-BCBD-0516-2F54-3EC541043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035770"/>
              </p:ext>
            </p:extLst>
          </p:nvPr>
        </p:nvGraphicFramePr>
        <p:xfrm>
          <a:off x="0" y="2978798"/>
          <a:ext cx="9144000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694063767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1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Biotrade financing and funding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1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Facilitated discussion</a:t>
                      </a:r>
                    </a:p>
                  </a:txBody>
                  <a:tcPr marL="68580" marR="68580" marT="34290" marB="34290">
                    <a:solidFill>
                      <a:srgbClr val="4D7C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694338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pPr algn="ctr"/>
                      <a:r>
                        <a:rPr lang="en-ZA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Dagmar Honsbein &amp; Cyril Lombard</a:t>
                      </a:r>
                    </a:p>
                    <a:p>
                      <a:pPr algn="ctr"/>
                      <a:r>
                        <a:rPr lang="en-ZA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GIZ </a:t>
                      </a:r>
                      <a:r>
                        <a:rPr lang="en-ZA" sz="1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BioInnovation Namibia &amp; SA</a:t>
                      </a:r>
                      <a:endParaRPr lang="en-ZA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ZA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ZA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 September 2023</a:t>
                      </a:r>
                    </a:p>
                  </a:txBody>
                  <a:tcPr marL="68580" marR="68580" marT="34290" marB="34290">
                    <a:solidFill>
                      <a:srgbClr val="1E26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15275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AFA29B46-D47F-6110-4FF5-9F5271336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133" y="5100347"/>
            <a:ext cx="647733" cy="60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27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3042" y="2173187"/>
            <a:ext cx="8229600" cy="4268497"/>
          </a:xfrm>
        </p:spPr>
        <p:txBody>
          <a:bodyPr/>
          <a:lstStyle/>
          <a:p>
            <a:pPr>
              <a:buNone/>
            </a:pPr>
            <a:endParaRPr lang="en-US" sz="2100" dirty="0">
              <a:solidFill>
                <a:srgbClr val="17375E"/>
              </a:solidFill>
              <a:latin typeface="Trebuchet MS" pitchFamily="34" charset="0"/>
              <a:ea typeface="ＭＳ Ｐゴシック" pitchFamily="34" charset="-128"/>
            </a:endParaRPr>
          </a:p>
          <a:p>
            <a:pPr>
              <a:buNone/>
            </a:pPr>
            <a:r>
              <a:rPr lang="en-US" dirty="0"/>
              <a:t> </a:t>
            </a:r>
            <a:endParaRPr lang="en-ZW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4E9B75-0FE8-41D6-9979-DF1213F6A3C9}"/>
              </a:ext>
            </a:extLst>
          </p:cNvPr>
          <p:cNvSpPr txBox="1"/>
          <p:nvPr/>
        </p:nvSpPr>
        <p:spPr>
          <a:xfrm>
            <a:off x="1835696" y="154706"/>
            <a:ext cx="58326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de-DE" sz="2000" b="1" dirty="0">
                <a:solidFill>
                  <a:srgbClr val="303880"/>
                </a:solidFill>
              </a:rPr>
              <a:t>„Typical“ funding requirements? </a:t>
            </a:r>
            <a:endParaRPr lang="en-US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C8A600-D785-2974-C3D4-2610A4330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30" y="655086"/>
            <a:ext cx="4248472" cy="22269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77E259-1A4C-580B-6890-E96772F2D7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30" y="2967043"/>
            <a:ext cx="4248472" cy="2381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4BF38C-321F-2147-215E-D5297C53DF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554" y="5410766"/>
            <a:ext cx="4235248" cy="12801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2669C6-3F28-E130-9FA4-3D4F7E85CA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2113" y="1647859"/>
            <a:ext cx="4020249" cy="156965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04267A-F284-640D-E814-3AA154F334F6}"/>
              </a:ext>
            </a:extLst>
          </p:cNvPr>
          <p:cNvSpPr txBox="1"/>
          <p:nvPr/>
        </p:nvSpPr>
        <p:spPr>
          <a:xfrm>
            <a:off x="5359306" y="3462392"/>
            <a:ext cx="3085862" cy="156966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are the typical funding requirements of small, growing businesses?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618760-1393-120F-3160-4AC113F53994}"/>
              </a:ext>
            </a:extLst>
          </p:cNvPr>
          <p:cNvSpPr txBox="1"/>
          <p:nvPr/>
        </p:nvSpPr>
        <p:spPr>
          <a:xfrm>
            <a:off x="5359306" y="5210141"/>
            <a:ext cx="3085862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Result: a long list of the usual suspects</a:t>
            </a:r>
          </a:p>
        </p:txBody>
      </p:sp>
    </p:spTree>
    <p:extLst>
      <p:ext uri="{BB962C8B-B14F-4D97-AF65-F5344CB8AC3E}">
        <p14:creationId xmlns:p14="http://schemas.microsoft.com/office/powerpoint/2010/main" val="1447759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3042" y="2173187"/>
            <a:ext cx="8229600" cy="4268497"/>
          </a:xfrm>
        </p:spPr>
        <p:txBody>
          <a:bodyPr/>
          <a:lstStyle/>
          <a:p>
            <a:pPr>
              <a:buNone/>
            </a:pPr>
            <a:endParaRPr lang="en-US" sz="2100" dirty="0">
              <a:solidFill>
                <a:srgbClr val="17375E"/>
              </a:solidFill>
              <a:latin typeface="Trebuchet MS" pitchFamily="34" charset="0"/>
              <a:ea typeface="ＭＳ Ｐゴシック" pitchFamily="34" charset="-128"/>
            </a:endParaRPr>
          </a:p>
          <a:p>
            <a:pPr>
              <a:buNone/>
            </a:pPr>
            <a:r>
              <a:rPr lang="en-US" dirty="0"/>
              <a:t> </a:t>
            </a:r>
            <a:endParaRPr lang="en-ZW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4E9B75-0FE8-41D6-9979-DF1213F6A3C9}"/>
              </a:ext>
            </a:extLst>
          </p:cNvPr>
          <p:cNvSpPr txBox="1"/>
          <p:nvPr/>
        </p:nvSpPr>
        <p:spPr>
          <a:xfrm>
            <a:off x="1771518" y="87040"/>
            <a:ext cx="58326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de-DE" sz="2000" b="1" dirty="0">
                <a:solidFill>
                  <a:srgbClr val="303880"/>
                </a:solidFill>
              </a:rPr>
              <a:t> What are the „typical“ funding requirements of companies in the „biotrade“ sector</a:t>
            </a:r>
            <a:endParaRPr lang="en-US" sz="2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618760-1393-120F-3160-4AC113F53994}"/>
              </a:ext>
            </a:extLst>
          </p:cNvPr>
          <p:cNvSpPr txBox="1"/>
          <p:nvPr/>
        </p:nvSpPr>
        <p:spPr>
          <a:xfrm>
            <a:off x="603730" y="1222446"/>
            <a:ext cx="2525062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usual suspects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7D68E4-AFD6-609E-EA40-2D21DA7B4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90" y="2624306"/>
            <a:ext cx="2990846" cy="4085479"/>
          </a:xfrm>
          <a:prstGeom prst="rect">
            <a:avLst/>
          </a:prstGeom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0FD34442-E73C-DCAC-FF8B-6EA9732DAAC2}"/>
              </a:ext>
            </a:extLst>
          </p:cNvPr>
          <p:cNvSpPr/>
          <p:nvPr/>
        </p:nvSpPr>
        <p:spPr>
          <a:xfrm rot="16200000">
            <a:off x="1434077" y="2019268"/>
            <a:ext cx="821390" cy="269881"/>
          </a:xfrm>
          <a:prstGeom prst="leftRightArrow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Arrow: Bent 13">
            <a:extLst>
              <a:ext uri="{FF2B5EF4-FFF2-40B4-BE49-F238E27FC236}">
                <a16:creationId xmlns:a16="http://schemas.microsoft.com/office/drawing/2014/main" id="{779DF59B-8369-5D2F-1E48-C4836578C86A}"/>
              </a:ext>
            </a:extLst>
          </p:cNvPr>
          <p:cNvSpPr/>
          <p:nvPr/>
        </p:nvSpPr>
        <p:spPr>
          <a:xfrm rot="5400000">
            <a:off x="4504385" y="265315"/>
            <a:ext cx="575879" cy="2871718"/>
          </a:xfrm>
          <a:prstGeom prst="bentArrow">
            <a:avLst>
              <a:gd name="adj1" fmla="val 25000"/>
              <a:gd name="adj2" fmla="val 25000"/>
              <a:gd name="adj3" fmla="val 18953"/>
              <a:gd name="adj4" fmla="val 47781"/>
            </a:avLst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1C273C-D54F-FDE0-82DA-227E03E38F95}"/>
              </a:ext>
            </a:extLst>
          </p:cNvPr>
          <p:cNvSpPr txBox="1"/>
          <p:nvPr/>
        </p:nvSpPr>
        <p:spPr>
          <a:xfrm>
            <a:off x="4687842" y="750137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8EACDF-302B-F2E5-E825-32143B2B34C7}"/>
              </a:ext>
            </a:extLst>
          </p:cNvPr>
          <p:cNvSpPr txBox="1"/>
          <p:nvPr/>
        </p:nvSpPr>
        <p:spPr>
          <a:xfrm>
            <a:off x="3851920" y="2076331"/>
            <a:ext cx="4608512" cy="353943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 compliance including identifying and negotiating with holders of traditional knowledge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GB" sz="16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Fundamental science, applied science, R&amp;D and innovation on new species and products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GB" sz="16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Building new supply chains with species that may not yet be selected and domesticated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GB" sz="16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 to new markets with barriers protecting target market consumers and industries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GB" sz="16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Building industry and consumer awareness of completely new products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D577B1-2108-A01F-964C-99E9E148981A}"/>
              </a:ext>
            </a:extLst>
          </p:cNvPr>
          <p:cNvSpPr txBox="1"/>
          <p:nvPr/>
        </p:nvSpPr>
        <p:spPr>
          <a:xfrm>
            <a:off x="5004048" y="5856117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Plus………</a:t>
            </a:r>
          </a:p>
        </p:txBody>
      </p:sp>
    </p:spTree>
    <p:extLst>
      <p:ext uri="{BB962C8B-B14F-4D97-AF65-F5344CB8AC3E}">
        <p14:creationId xmlns:p14="http://schemas.microsoft.com/office/powerpoint/2010/main" val="3047424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3042" y="2173187"/>
            <a:ext cx="8229600" cy="4268497"/>
          </a:xfrm>
        </p:spPr>
        <p:txBody>
          <a:bodyPr/>
          <a:lstStyle/>
          <a:p>
            <a:pPr>
              <a:buNone/>
            </a:pPr>
            <a:endParaRPr lang="en-US" sz="2100" dirty="0">
              <a:solidFill>
                <a:srgbClr val="17375E"/>
              </a:solidFill>
              <a:latin typeface="Trebuchet MS" pitchFamily="34" charset="0"/>
              <a:ea typeface="ＭＳ Ｐゴシック" pitchFamily="34" charset="-128"/>
            </a:endParaRPr>
          </a:p>
          <a:p>
            <a:pPr>
              <a:buNone/>
            </a:pPr>
            <a:r>
              <a:rPr lang="en-US" dirty="0"/>
              <a:t> </a:t>
            </a:r>
            <a:endParaRPr lang="en-ZW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4E9B75-0FE8-41D6-9979-DF1213F6A3C9}"/>
              </a:ext>
            </a:extLst>
          </p:cNvPr>
          <p:cNvSpPr txBox="1"/>
          <p:nvPr/>
        </p:nvSpPr>
        <p:spPr>
          <a:xfrm>
            <a:off x="2286000" y="142290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de-DE" sz="2000" b="1" dirty="0">
                <a:solidFill>
                  <a:srgbClr val="303880"/>
                </a:solidFill>
              </a:rPr>
              <a:t>....The other Nagoya Protocol expectations </a:t>
            </a:r>
            <a:endParaRPr lang="en-US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CBF45C-FAF2-1329-AF1B-74FFBEDE8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62" y="170697"/>
            <a:ext cx="1783466" cy="27649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62DBBF-20E9-3EC0-A10A-EAEF7C76D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852" y="3030147"/>
            <a:ext cx="4046964" cy="36731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7201A9-E045-5596-6683-8B286E8625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358008"/>
            <a:ext cx="4037538" cy="473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3522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124744"/>
            <a:ext cx="8435280" cy="426849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diverse funding and financing ecosystem for start-ups, SMMEs/SMEs, farmers, cooperatives, business support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organisations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incubators, projects and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programmes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exists in South Africa and Namibia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However, anecdotal evidence suggests funding and financing instruments specifically for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biotrade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/bioprospecting businesses and support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organisations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commercialization of products from our plant biodiversity, is limited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plan to map this area of additionality (not the usual suspects) </a:t>
            </a:r>
            <a:endParaRPr lang="en-ZW" sz="28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4E9B75-0FE8-41D6-9979-DF1213F6A3C9}"/>
              </a:ext>
            </a:extLst>
          </p:cNvPr>
          <p:cNvSpPr txBox="1"/>
          <p:nvPr/>
        </p:nvSpPr>
        <p:spPr>
          <a:xfrm>
            <a:off x="2286000" y="188640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de-DE" sz="2000" b="1" dirty="0">
                <a:solidFill>
                  <a:srgbClr val="303880"/>
                </a:solidFill>
              </a:rPr>
              <a:t>Our focus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7991781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3042" y="2173187"/>
            <a:ext cx="8229600" cy="4268497"/>
          </a:xfrm>
        </p:spPr>
        <p:txBody>
          <a:bodyPr/>
          <a:lstStyle/>
          <a:p>
            <a:pPr>
              <a:buNone/>
            </a:pPr>
            <a:endParaRPr lang="en-US" sz="2100" dirty="0">
              <a:solidFill>
                <a:srgbClr val="17375E"/>
              </a:solidFill>
              <a:latin typeface="Trebuchet MS" pitchFamily="34" charset="0"/>
              <a:ea typeface="ＭＳ Ｐゴシック" pitchFamily="34" charset="-128"/>
            </a:endParaRPr>
          </a:p>
          <a:p>
            <a:pPr>
              <a:buNone/>
            </a:pPr>
            <a:r>
              <a:rPr lang="en-US" dirty="0"/>
              <a:t> </a:t>
            </a:r>
            <a:endParaRPr lang="en-ZW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4E9B75-0FE8-41D6-9979-DF1213F6A3C9}"/>
              </a:ext>
            </a:extLst>
          </p:cNvPr>
          <p:cNvSpPr txBox="1"/>
          <p:nvPr/>
        </p:nvSpPr>
        <p:spPr>
          <a:xfrm>
            <a:off x="1835696" y="216261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de-DE" sz="2000" b="1" dirty="0">
                <a:solidFill>
                  <a:srgbClr val="303880"/>
                </a:solidFill>
              </a:rPr>
              <a:t>Progress in South Africa</a:t>
            </a:r>
            <a:endParaRPr lang="en-US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169496-EE5E-770D-0AA0-6D5F32758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24744"/>
            <a:ext cx="7632848" cy="490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80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3042" y="2173187"/>
            <a:ext cx="8229600" cy="4268497"/>
          </a:xfrm>
        </p:spPr>
        <p:txBody>
          <a:bodyPr/>
          <a:lstStyle/>
          <a:p>
            <a:pPr>
              <a:buNone/>
            </a:pPr>
            <a:endParaRPr lang="en-US" sz="2100" dirty="0">
              <a:solidFill>
                <a:srgbClr val="17375E"/>
              </a:solidFill>
              <a:latin typeface="Trebuchet MS" pitchFamily="34" charset="0"/>
              <a:ea typeface="ＭＳ Ｐゴシック" pitchFamily="34" charset="-128"/>
            </a:endParaRPr>
          </a:p>
          <a:p>
            <a:pPr>
              <a:buNone/>
            </a:pPr>
            <a:r>
              <a:rPr lang="en-US" dirty="0"/>
              <a:t> </a:t>
            </a:r>
            <a:endParaRPr lang="en-ZW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4E9B75-0FE8-41D6-9979-DF1213F6A3C9}"/>
              </a:ext>
            </a:extLst>
          </p:cNvPr>
          <p:cNvSpPr txBox="1"/>
          <p:nvPr/>
        </p:nvSpPr>
        <p:spPr>
          <a:xfrm>
            <a:off x="1835696" y="15470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de-DE" sz="2000" b="1" dirty="0">
                <a:solidFill>
                  <a:srgbClr val="303880"/>
                </a:solidFill>
              </a:rPr>
              <a:t>Progress in South Africa</a:t>
            </a:r>
            <a:endParaRPr lang="en-US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8C03E1-410E-D79C-9695-C86FC0E65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18" y="1018914"/>
            <a:ext cx="6847220" cy="4446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391958-0E0D-C665-5083-FC3D655A6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843" y="5413665"/>
            <a:ext cx="6855395" cy="48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53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3042" y="2173187"/>
            <a:ext cx="8229600" cy="4268497"/>
          </a:xfrm>
        </p:spPr>
        <p:txBody>
          <a:bodyPr/>
          <a:lstStyle/>
          <a:p>
            <a:pPr>
              <a:buNone/>
            </a:pPr>
            <a:endParaRPr lang="en-US" sz="2100" dirty="0">
              <a:solidFill>
                <a:srgbClr val="17375E"/>
              </a:solidFill>
              <a:latin typeface="Trebuchet MS" pitchFamily="34" charset="0"/>
              <a:ea typeface="ＭＳ Ｐゴシック" pitchFamily="34" charset="-128"/>
            </a:endParaRPr>
          </a:p>
          <a:p>
            <a:pPr>
              <a:buNone/>
            </a:pPr>
            <a:r>
              <a:rPr lang="en-US" dirty="0"/>
              <a:t> </a:t>
            </a:r>
            <a:endParaRPr lang="en-ZW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4E9B75-0FE8-41D6-9979-DF1213F6A3C9}"/>
              </a:ext>
            </a:extLst>
          </p:cNvPr>
          <p:cNvSpPr txBox="1"/>
          <p:nvPr/>
        </p:nvSpPr>
        <p:spPr>
          <a:xfrm>
            <a:off x="1835696" y="15470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de-DE" sz="2000" b="1" dirty="0">
                <a:solidFill>
                  <a:srgbClr val="303880"/>
                </a:solidFill>
              </a:rPr>
              <a:t>Progress in South Africa</a:t>
            </a:r>
            <a:endParaRPr lang="en-US" sz="20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05EE16-26F0-BC33-212E-128F43C92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60" y="1556792"/>
            <a:ext cx="7666880" cy="396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97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3042" y="2173187"/>
            <a:ext cx="8229600" cy="4268497"/>
          </a:xfrm>
        </p:spPr>
        <p:txBody>
          <a:bodyPr/>
          <a:lstStyle/>
          <a:p>
            <a:pPr>
              <a:buNone/>
            </a:pPr>
            <a:endParaRPr lang="en-US" sz="2100" dirty="0">
              <a:solidFill>
                <a:srgbClr val="17375E"/>
              </a:solidFill>
              <a:latin typeface="Trebuchet MS" pitchFamily="34" charset="0"/>
              <a:ea typeface="ＭＳ Ｐゴシック" pitchFamily="34" charset="-128"/>
            </a:endParaRPr>
          </a:p>
          <a:p>
            <a:pPr>
              <a:buNone/>
            </a:pPr>
            <a:r>
              <a:rPr lang="en-US" dirty="0"/>
              <a:t> </a:t>
            </a:r>
            <a:endParaRPr lang="en-ZW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4E9B75-0FE8-41D6-9979-DF1213F6A3C9}"/>
              </a:ext>
            </a:extLst>
          </p:cNvPr>
          <p:cNvSpPr txBox="1"/>
          <p:nvPr/>
        </p:nvSpPr>
        <p:spPr>
          <a:xfrm>
            <a:off x="1835696" y="15470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de-DE" sz="2000" b="1" dirty="0">
                <a:solidFill>
                  <a:srgbClr val="303880"/>
                </a:solidFill>
              </a:rPr>
              <a:t>Progress in South Africa</a:t>
            </a:r>
            <a:endParaRPr lang="en-US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120858-D2DA-18D6-DDC3-C44589AC1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92" y="1340768"/>
            <a:ext cx="7330415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46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3042" y="2173187"/>
            <a:ext cx="8229600" cy="4268497"/>
          </a:xfrm>
        </p:spPr>
        <p:txBody>
          <a:bodyPr/>
          <a:lstStyle/>
          <a:p>
            <a:pPr>
              <a:buNone/>
            </a:pPr>
            <a:endParaRPr lang="en-US" sz="2100" dirty="0">
              <a:solidFill>
                <a:srgbClr val="17375E"/>
              </a:solidFill>
              <a:latin typeface="Trebuchet MS" pitchFamily="34" charset="0"/>
              <a:ea typeface="ＭＳ Ｐゴシック" pitchFamily="34" charset="-128"/>
            </a:endParaRPr>
          </a:p>
          <a:p>
            <a:pPr>
              <a:buNone/>
            </a:pPr>
            <a:r>
              <a:rPr lang="en-US" dirty="0"/>
              <a:t> </a:t>
            </a:r>
            <a:endParaRPr lang="en-ZW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4E9B75-0FE8-41D6-9979-DF1213F6A3C9}"/>
              </a:ext>
            </a:extLst>
          </p:cNvPr>
          <p:cNvSpPr txBox="1"/>
          <p:nvPr/>
        </p:nvSpPr>
        <p:spPr>
          <a:xfrm>
            <a:off x="1835696" y="1547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de-DE" sz="2800" b="1" dirty="0">
                <a:solidFill>
                  <a:srgbClr val="303880"/>
                </a:solidFill>
              </a:rPr>
              <a:t>Progress in South Africa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90F56A-D1F9-882E-DE1A-96B240C4D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06" y="1412776"/>
            <a:ext cx="7995141" cy="251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66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3042" y="2173187"/>
            <a:ext cx="8229600" cy="4268497"/>
          </a:xfrm>
        </p:spPr>
        <p:txBody>
          <a:bodyPr/>
          <a:lstStyle/>
          <a:p>
            <a:pPr>
              <a:buNone/>
            </a:pPr>
            <a:endParaRPr lang="en-US" sz="2100" dirty="0">
              <a:solidFill>
                <a:srgbClr val="17375E"/>
              </a:solidFill>
              <a:latin typeface="Trebuchet MS" pitchFamily="34" charset="0"/>
              <a:ea typeface="ＭＳ Ｐゴシック" pitchFamily="34" charset="-128"/>
            </a:endParaRPr>
          </a:p>
          <a:p>
            <a:pPr>
              <a:buNone/>
            </a:pPr>
            <a:r>
              <a:rPr lang="en-US" dirty="0"/>
              <a:t> </a:t>
            </a:r>
            <a:endParaRPr lang="en-ZW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4E9B75-0FE8-41D6-9979-DF1213F6A3C9}"/>
              </a:ext>
            </a:extLst>
          </p:cNvPr>
          <p:cNvSpPr txBox="1"/>
          <p:nvPr/>
        </p:nvSpPr>
        <p:spPr>
          <a:xfrm>
            <a:off x="1808820" y="1340768"/>
            <a:ext cx="5526360" cy="374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de-DE" sz="3600" b="1" dirty="0">
                <a:solidFill>
                  <a:srgbClr val="3038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Question, comments and suggestions requested from stakeholders</a:t>
            </a:r>
          </a:p>
          <a:p>
            <a:pPr algn="ctr">
              <a:spcBef>
                <a:spcPct val="20000"/>
              </a:spcBef>
            </a:pPr>
            <a:endParaRPr lang="de-DE" sz="3600" b="1" dirty="0">
              <a:solidFill>
                <a:srgbClr val="3038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20000"/>
              </a:spcBef>
            </a:pPr>
            <a:endParaRPr lang="de-DE" sz="3600" b="1" dirty="0">
              <a:solidFill>
                <a:srgbClr val="30388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de-DE" sz="3600" b="1" dirty="0">
                <a:solidFill>
                  <a:srgbClr val="3038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28001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539552" y="836712"/>
            <a:ext cx="806489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Financing Biotrade</a:t>
            </a:r>
          </a:p>
          <a:p>
            <a:pPr algn="ctr"/>
            <a:endParaRPr lang="en-GB" sz="2800" b="1" dirty="0">
              <a:solidFill>
                <a:srgbClr val="44546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800" b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on mapping, analysing and advising on financial instruments in South Africa and Namibia</a:t>
            </a:r>
            <a:r>
              <a:rPr lang="de-DE" sz="2800" b="1" dirty="0">
                <a:solidFill>
                  <a:srgbClr val="3038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/>
          </a:p>
          <a:p>
            <a:pPr algn="ctr"/>
            <a:r>
              <a:rPr lang="en-GB" dirty="0"/>
              <a:t>African Biotrade Festival</a:t>
            </a:r>
          </a:p>
          <a:p>
            <a:pPr algn="ctr"/>
            <a:r>
              <a:rPr lang="en-GB" dirty="0"/>
              <a:t>14</a:t>
            </a:r>
            <a:r>
              <a:rPr lang="en-GB" baseline="30000" dirty="0"/>
              <a:t>th</a:t>
            </a:r>
            <a:r>
              <a:rPr lang="en-GB" dirty="0"/>
              <a:t> September 2023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Dagmar Honsbein </a:t>
            </a:r>
          </a:p>
          <a:p>
            <a:pPr algn="ctr"/>
            <a:r>
              <a:rPr lang="en-GB" dirty="0"/>
              <a:t>Cyril Lombard</a:t>
            </a:r>
          </a:p>
        </p:txBody>
      </p:sp>
    </p:spTree>
    <p:extLst>
      <p:ext uri="{BB962C8B-B14F-4D97-AF65-F5344CB8AC3E}">
        <p14:creationId xmlns:p14="http://schemas.microsoft.com/office/powerpoint/2010/main" val="422757755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3042" y="2173187"/>
            <a:ext cx="8229600" cy="4268497"/>
          </a:xfrm>
        </p:spPr>
        <p:txBody>
          <a:bodyPr/>
          <a:lstStyle/>
          <a:p>
            <a:pPr>
              <a:buNone/>
            </a:pPr>
            <a:endParaRPr lang="en-US" sz="2100" dirty="0">
              <a:solidFill>
                <a:srgbClr val="17375E"/>
              </a:solidFill>
              <a:latin typeface="Trebuchet MS" pitchFamily="34" charset="0"/>
              <a:ea typeface="ＭＳ Ｐゴシック" pitchFamily="34" charset="-128"/>
            </a:endParaRPr>
          </a:p>
          <a:p>
            <a:pPr>
              <a:buNone/>
            </a:pPr>
            <a:r>
              <a:rPr lang="en-US" dirty="0"/>
              <a:t> </a:t>
            </a:r>
            <a:endParaRPr lang="en-ZW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4E9B75-0FE8-41D6-9979-DF1213F6A3C9}"/>
              </a:ext>
            </a:extLst>
          </p:cNvPr>
          <p:cNvSpPr txBox="1"/>
          <p:nvPr/>
        </p:nvSpPr>
        <p:spPr>
          <a:xfrm>
            <a:off x="2286000" y="1268760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de-DE" sz="3600" b="1" dirty="0">
                <a:solidFill>
                  <a:srgbClr val="3038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BioInnovation Africa project contacts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995CE1-B9F4-3315-AE60-776B17130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54" y="3140968"/>
            <a:ext cx="8545776" cy="203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60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D4E9B75-0FE8-41D6-9979-DF1213F6A3C9}"/>
              </a:ext>
            </a:extLst>
          </p:cNvPr>
          <p:cNvSpPr txBox="1"/>
          <p:nvPr/>
        </p:nvSpPr>
        <p:spPr>
          <a:xfrm>
            <a:off x="1835696" y="15470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de-DE" sz="2000" b="1" dirty="0">
                <a:solidFill>
                  <a:srgbClr val="303880"/>
                </a:solidFill>
              </a:rPr>
              <a:t>Implementation approach (new/old)</a:t>
            </a:r>
            <a:endParaRPr lang="en-US" b="1" dirty="0"/>
          </a:p>
        </p:txBody>
      </p:sp>
      <p:sp>
        <p:nvSpPr>
          <p:cNvPr id="2" name="Textfeld 8">
            <a:extLst>
              <a:ext uri="{FF2B5EF4-FFF2-40B4-BE49-F238E27FC236}">
                <a16:creationId xmlns:a16="http://schemas.microsoft.com/office/drawing/2014/main" id="{CD284326-D4B7-9B0D-2AD0-DEE34017EE35}"/>
              </a:ext>
            </a:extLst>
          </p:cNvPr>
          <p:cNvSpPr txBox="1"/>
          <p:nvPr/>
        </p:nvSpPr>
        <p:spPr>
          <a:xfrm>
            <a:off x="548689" y="1556792"/>
            <a:ext cx="804662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will remain +/-: Staff concept, countries, implementation partners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(Meanwhile) less budget, less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ressources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less partnerships (2/country)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focus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Shifts in focus: </a:t>
            </a:r>
          </a:p>
          <a:p>
            <a:pPr marL="628650" lvl="1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Embedding biodiversity VC into wider context (GBF,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NbS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NBSAPs) </a:t>
            </a:r>
            <a:b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portfolio (integrated solutions)</a:t>
            </a:r>
          </a:p>
          <a:p>
            <a:pPr marL="628650" lvl="1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Gender higher „up“ in the VCs</a:t>
            </a:r>
          </a:p>
          <a:p>
            <a:pPr marL="628650" lvl="1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Knowledge management, dialogue and institutionalization</a:t>
            </a:r>
          </a:p>
          <a:p>
            <a:pPr marL="628650" lvl="1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than ABS and ABS FPs, e.g. finance aspects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 as a means, not an end</a:t>
            </a:r>
          </a:p>
          <a:p>
            <a:pPr marL="628650" lvl="1" indent="-285750">
              <a:buFont typeface="Wingdings" panose="05000000000000000000" pitchFamily="2" charset="2"/>
              <a:buChar char="Ø"/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 on existing partnership / new partnerships under additional funds</a:t>
            </a:r>
          </a:p>
          <a:p>
            <a:pPr marL="628650" lvl="1" indent="-285750">
              <a:buFont typeface="Wingdings" panose="05000000000000000000" pitchFamily="2" charset="2"/>
              <a:buChar char="Ø"/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partnership categories: </a:t>
            </a:r>
          </a:p>
          <a:p>
            <a:pPr marL="971550" lvl="2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(a) Continuation (initial budget) and (b) scale-up (additional funds) of „old“ partnerships</a:t>
            </a:r>
          </a:p>
          <a:p>
            <a:pPr marL="971550" lvl="2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(c) New partnerships subject to a call for expression of interest</a:t>
            </a:r>
          </a:p>
          <a:p>
            <a:pPr marL="971550" lvl="2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(d) Follow-up activities of terminated partnerships (sector-level, no regret,…)</a:t>
            </a:r>
          </a:p>
        </p:txBody>
      </p:sp>
    </p:spTree>
    <p:extLst>
      <p:ext uri="{BB962C8B-B14F-4D97-AF65-F5344CB8AC3E}">
        <p14:creationId xmlns:p14="http://schemas.microsoft.com/office/powerpoint/2010/main" val="509936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D4E9B75-0FE8-41D6-9979-DF1213F6A3C9}"/>
              </a:ext>
            </a:extLst>
          </p:cNvPr>
          <p:cNvSpPr txBox="1"/>
          <p:nvPr/>
        </p:nvSpPr>
        <p:spPr>
          <a:xfrm>
            <a:off x="1835696" y="15470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de-DE" sz="2000" b="1" dirty="0">
                <a:solidFill>
                  <a:srgbClr val="303880"/>
                </a:solidFill>
              </a:rPr>
              <a:t>The BioInnovation Africa approach</a:t>
            </a:r>
            <a:r>
              <a:rPr lang="de-DE" sz="1800" b="1" dirty="0">
                <a:solidFill>
                  <a:srgbClr val="303880"/>
                </a:solidFill>
              </a:rPr>
              <a:t> </a:t>
            </a:r>
            <a:endParaRPr lang="en-US" b="1" dirty="0"/>
          </a:p>
        </p:txBody>
      </p:sp>
      <p:pic>
        <p:nvPicPr>
          <p:cNvPr id="294" name="Picture 293">
            <a:extLst>
              <a:ext uri="{FF2B5EF4-FFF2-40B4-BE49-F238E27FC236}">
                <a16:creationId xmlns:a16="http://schemas.microsoft.com/office/drawing/2014/main" id="{6D3492E2-4747-284E-88D4-6DDEB82BA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68760"/>
            <a:ext cx="3526810" cy="4968552"/>
          </a:xfrm>
          <a:prstGeom prst="rect">
            <a:avLst/>
          </a:prstGeom>
        </p:spPr>
      </p:pic>
      <p:sp>
        <p:nvSpPr>
          <p:cNvPr id="298" name="TextBox 297">
            <a:extLst>
              <a:ext uri="{FF2B5EF4-FFF2-40B4-BE49-F238E27FC236}">
                <a16:creationId xmlns:a16="http://schemas.microsoft.com/office/drawing/2014/main" id="{974A0CF6-66CA-0C97-52A7-6CAE1D506795}"/>
              </a:ext>
            </a:extLst>
          </p:cNvPr>
          <p:cNvSpPr txBox="1"/>
          <p:nvPr/>
        </p:nvSpPr>
        <p:spPr>
          <a:xfrm>
            <a:off x="3851920" y="1268760"/>
            <a:ext cx="484279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Partnership approach of actors of transnational, biodiversity-based value chains (VCs):</a:t>
            </a:r>
            <a:endParaRPr lang="de-DE" b="1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b="1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raw material producers to processors to manufacturers of end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Increasing demand for biodiversity-based products with high ethical and ecological standards on the (European) market is the starting point for the partnerships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Triple win: rural development through green jobs/income, promotion of a sustainable private sector, (re-)investment in the conservation of biodiversity and livelihoods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Knowledge exchange (peer exchange) </a:t>
            </a:r>
            <a:endParaRPr lang="de-DE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588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D4E9B75-0FE8-41D6-9979-DF1213F6A3C9}"/>
              </a:ext>
            </a:extLst>
          </p:cNvPr>
          <p:cNvSpPr txBox="1"/>
          <p:nvPr/>
        </p:nvSpPr>
        <p:spPr>
          <a:xfrm>
            <a:off x="1835696" y="154706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de-DE" sz="2000" b="1" dirty="0">
                <a:solidFill>
                  <a:srgbClr val="303880"/>
                </a:solidFill>
              </a:rPr>
              <a:t>BioInnovation Africa</a:t>
            </a:r>
          </a:p>
          <a:p>
            <a:pPr algn="ctr">
              <a:spcBef>
                <a:spcPct val="20000"/>
              </a:spcBef>
            </a:pPr>
            <a:r>
              <a:rPr lang="de-DE" sz="2000" b="1" dirty="0">
                <a:solidFill>
                  <a:srgbClr val="303880"/>
                </a:solidFill>
              </a:rPr>
              <a:t>Output 2</a:t>
            </a:r>
            <a:r>
              <a:rPr lang="de-DE" sz="1800" b="1" dirty="0">
                <a:solidFill>
                  <a:srgbClr val="303880"/>
                </a:solidFill>
              </a:rPr>
              <a:t> </a:t>
            </a:r>
            <a:endParaRPr lang="en-US" b="1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79682CB-4B83-4D78-1301-4F98D3351541}"/>
              </a:ext>
            </a:extLst>
          </p:cNvPr>
          <p:cNvSpPr txBox="1">
            <a:spLocks/>
          </p:cNvSpPr>
          <p:nvPr/>
        </p:nvSpPr>
        <p:spPr>
          <a:xfrm>
            <a:off x="535354" y="1681265"/>
            <a:ext cx="7172684" cy="349546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F0000"/>
              </a:buClr>
            </a:pPr>
            <a:endParaRPr lang="en-US" sz="1500" dirty="0">
              <a:solidFill>
                <a:schemeClr val="tx2"/>
              </a:solidFill>
            </a:endParaRPr>
          </a:p>
          <a:p>
            <a:pPr algn="ctr">
              <a:buClr>
                <a:srgbClr val="FF0000"/>
              </a:buClr>
            </a:pPr>
            <a:endParaRPr lang="en-US" sz="1500" dirty="0">
              <a:solidFill>
                <a:schemeClr val="tx2"/>
              </a:solidFill>
            </a:endParaRPr>
          </a:p>
          <a:p>
            <a:pPr algn="ctr">
              <a:buClr>
                <a:srgbClr val="FF0000"/>
              </a:buClr>
            </a:pPr>
            <a:endParaRPr lang="en-US" sz="1500" dirty="0">
              <a:solidFill>
                <a:schemeClr val="tx2"/>
              </a:solidFill>
            </a:endParaRPr>
          </a:p>
          <a:p>
            <a:pPr algn="ctr">
              <a:buClr>
                <a:srgbClr val="FF0000"/>
              </a:buClr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“Strengthening national capacities to promote biodiversity-based value chains and to reduce market barriers including ABS at national level”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8588" indent="-128588" algn="ctr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1350" b="1" dirty="0"/>
          </a:p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853063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D4E9B75-0FE8-41D6-9979-DF1213F6A3C9}"/>
              </a:ext>
            </a:extLst>
          </p:cNvPr>
          <p:cNvSpPr txBox="1"/>
          <p:nvPr/>
        </p:nvSpPr>
        <p:spPr>
          <a:xfrm>
            <a:off x="1835696" y="154706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de-DE" sz="2000" b="1" dirty="0">
                <a:solidFill>
                  <a:srgbClr val="303880"/>
                </a:solidFill>
              </a:rPr>
              <a:t>Output 2</a:t>
            </a:r>
          </a:p>
          <a:p>
            <a:pPr algn="ctr">
              <a:spcBef>
                <a:spcPct val="20000"/>
              </a:spcBef>
            </a:pPr>
            <a:r>
              <a:rPr lang="de-DE" sz="2000" b="1" dirty="0">
                <a:solidFill>
                  <a:srgbClr val="303880"/>
                </a:solidFill>
              </a:rPr>
              <a:t>Address market barriers</a:t>
            </a:r>
            <a:r>
              <a:rPr lang="de-DE" sz="1800" b="1" dirty="0">
                <a:solidFill>
                  <a:srgbClr val="303880"/>
                </a:solidFill>
              </a:rPr>
              <a:t> </a:t>
            </a:r>
            <a:endParaRPr lang="en-US" b="1" dirty="0"/>
          </a:p>
        </p:txBody>
      </p:sp>
      <p:grpSp>
        <p:nvGrpSpPr>
          <p:cNvPr id="4" name="Gruppieren 7">
            <a:extLst>
              <a:ext uri="{FF2B5EF4-FFF2-40B4-BE49-F238E27FC236}">
                <a16:creationId xmlns:a16="http://schemas.microsoft.com/office/drawing/2014/main" id="{D06487B3-8287-DAFF-957D-975249878339}"/>
              </a:ext>
            </a:extLst>
          </p:cNvPr>
          <p:cNvGrpSpPr/>
          <p:nvPr/>
        </p:nvGrpSpPr>
        <p:grpSpPr>
          <a:xfrm>
            <a:off x="403750" y="1700808"/>
            <a:ext cx="8336500" cy="1989178"/>
            <a:chOff x="224621" y="845776"/>
            <a:chExt cx="8336500" cy="1989178"/>
          </a:xfrm>
        </p:grpSpPr>
        <p:sp>
          <p:nvSpPr>
            <p:cNvPr id="5" name="Rechteck 9">
              <a:extLst>
                <a:ext uri="{FF2B5EF4-FFF2-40B4-BE49-F238E27FC236}">
                  <a16:creationId xmlns:a16="http://schemas.microsoft.com/office/drawing/2014/main" id="{00232717-BB0A-138E-F0F9-D9A0BD7A8354}"/>
                </a:ext>
              </a:extLst>
            </p:cNvPr>
            <p:cNvSpPr/>
            <p:nvPr/>
          </p:nvSpPr>
          <p:spPr>
            <a:xfrm>
              <a:off x="242030" y="1502729"/>
              <a:ext cx="532414" cy="133222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DE" sz="1200" b="1">
                  <a:solidFill>
                    <a:schemeClr val="tx1"/>
                  </a:solidFill>
                </a:rPr>
                <a:t>OUTPUTS</a:t>
              </a:r>
            </a:p>
          </p:txBody>
        </p:sp>
        <p:sp>
          <p:nvSpPr>
            <p:cNvPr id="6" name="Textfeld 11">
              <a:extLst>
                <a:ext uri="{FF2B5EF4-FFF2-40B4-BE49-F238E27FC236}">
                  <a16:creationId xmlns:a16="http://schemas.microsoft.com/office/drawing/2014/main" id="{579B90C1-D04B-55EE-7CE5-DEF1804A9D99}"/>
                </a:ext>
              </a:extLst>
            </p:cNvPr>
            <p:cNvSpPr txBox="1"/>
            <p:nvPr/>
          </p:nvSpPr>
          <p:spPr>
            <a:xfrm>
              <a:off x="224621" y="845776"/>
              <a:ext cx="8336500" cy="3693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800"/>
                <a:t>Module</a:t>
              </a:r>
              <a:endParaRPr lang="de-DE" sz="1200"/>
            </a:p>
          </p:txBody>
        </p:sp>
        <p:sp>
          <p:nvSpPr>
            <p:cNvPr id="7" name="Rechteck 18">
              <a:extLst>
                <a:ext uri="{FF2B5EF4-FFF2-40B4-BE49-F238E27FC236}">
                  <a16:creationId xmlns:a16="http://schemas.microsoft.com/office/drawing/2014/main" id="{0024671C-C218-99DB-EA24-01A309DFE837}"/>
                </a:ext>
              </a:extLst>
            </p:cNvPr>
            <p:cNvSpPr/>
            <p:nvPr/>
          </p:nvSpPr>
          <p:spPr>
            <a:xfrm>
              <a:off x="757035" y="1488493"/>
              <a:ext cx="7804086" cy="1343256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>
                <a:buNone/>
              </a:pPr>
              <a:r>
                <a:rPr lang="de-DE" sz="1800" b="1" dirty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2) </a:t>
              </a:r>
              <a:r>
                <a:rPr lang="en-US" sz="1800" b="1" dirty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Capacities</a:t>
              </a:r>
              <a:r>
                <a:rPr lang="en-US" sz="1800" b="0" dirty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 to promote biodiversity-based VCs and to </a:t>
              </a:r>
              <a:r>
                <a:rPr lang="en-US" sz="1800" b="1" dirty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reduce market barriers </a:t>
              </a:r>
              <a:r>
                <a:rPr lang="en-US" sz="1800" b="0" dirty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are strengthened at national level in the partner countries.</a:t>
              </a:r>
              <a:endParaRPr lang="de-DE" sz="1800" b="0" dirty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3897E3E-1643-2346-16CF-320469EF7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49" y="3903969"/>
            <a:ext cx="8336500" cy="221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27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D4E9B75-0FE8-41D6-9979-DF1213F6A3C9}"/>
              </a:ext>
            </a:extLst>
          </p:cNvPr>
          <p:cNvSpPr txBox="1"/>
          <p:nvPr/>
        </p:nvSpPr>
        <p:spPr>
          <a:xfrm>
            <a:off x="1835696" y="15470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de-DE" sz="2000" b="1" dirty="0">
                <a:solidFill>
                  <a:srgbClr val="303880"/>
                </a:solidFill>
              </a:rPr>
              <a:t>Approach to commercialisation</a:t>
            </a:r>
            <a:r>
              <a:rPr lang="de-DE" sz="1800" b="1" dirty="0">
                <a:solidFill>
                  <a:srgbClr val="303880"/>
                </a:solidFill>
              </a:rPr>
              <a:t> </a:t>
            </a:r>
            <a:endParaRPr lang="en-US" b="1" dirty="0"/>
          </a:p>
        </p:txBody>
      </p:sp>
      <p:graphicFrame>
        <p:nvGraphicFramePr>
          <p:cNvPr id="2" name="Text Placeholder 5">
            <a:extLst>
              <a:ext uri="{FF2B5EF4-FFF2-40B4-BE49-F238E27FC236}">
                <a16:creationId xmlns:a16="http://schemas.microsoft.com/office/drawing/2014/main" id="{A93ADBFF-1CC2-C6E4-E146-07FCDF93C6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4399143"/>
              </p:ext>
            </p:extLst>
          </p:nvPr>
        </p:nvGraphicFramePr>
        <p:xfrm>
          <a:off x="611560" y="1916832"/>
          <a:ext cx="7783830" cy="2407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9250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D4E9B75-0FE8-41D6-9979-DF1213F6A3C9}"/>
              </a:ext>
            </a:extLst>
          </p:cNvPr>
          <p:cNvSpPr txBox="1"/>
          <p:nvPr/>
        </p:nvSpPr>
        <p:spPr>
          <a:xfrm>
            <a:off x="1835696" y="154706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de-DE" sz="2000" b="1" dirty="0">
                <a:solidFill>
                  <a:srgbClr val="303880"/>
                </a:solidFill>
              </a:rPr>
              <a:t>Funding needs along the value chain of our operators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F4531B-A2E7-F10C-C2DC-EA02512A2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21" y="1501731"/>
            <a:ext cx="8636958" cy="25692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E42F89-56E5-2AF0-2BA9-BEF8C63A7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4221088"/>
            <a:ext cx="5169417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31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D4E9B75-0FE8-41D6-9979-DF1213F6A3C9}"/>
              </a:ext>
            </a:extLst>
          </p:cNvPr>
          <p:cNvSpPr txBox="1"/>
          <p:nvPr/>
        </p:nvSpPr>
        <p:spPr>
          <a:xfrm>
            <a:off x="1835696" y="15470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de-DE" sz="2000" b="1" dirty="0">
                <a:solidFill>
                  <a:srgbClr val="303880"/>
                </a:solidFill>
              </a:rPr>
              <a:t>Tasks of this 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EAA5E-5EDD-7BB5-A557-561EBFA5E673}"/>
              </a:ext>
            </a:extLst>
          </p:cNvPr>
          <p:cNvSpPr txBox="1">
            <a:spLocks/>
          </p:cNvSpPr>
          <p:nvPr/>
        </p:nvSpPr>
        <p:spPr>
          <a:xfrm>
            <a:off x="827584" y="1124744"/>
            <a:ext cx="7936032" cy="5578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“Support on mapping,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analysing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advising on financial instruments  in South Africa and Namibia”</a:t>
            </a:r>
          </a:p>
          <a:p>
            <a:pPr defTabSz="914400"/>
            <a:endParaRPr lang="en-US" sz="22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defTabSz="914400">
              <a:buAutoNum type="arabicPeriod"/>
            </a:pPr>
            <a:r>
              <a:rPr lang="en-NA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Mapping of funds &amp; forms of funding</a:t>
            </a:r>
            <a:endParaRPr lang="en-GB" sz="2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914400"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NA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eliverable: funding &amp; biobased investment market scoping report</a:t>
            </a:r>
            <a:endParaRPr lang="en-GB" sz="2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/>
            <a:endParaRPr lang="en-NA" sz="2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/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 A</a:t>
            </a:r>
            <a:r>
              <a:rPr lang="en-NA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nalysis on strengths and weaknesses and accessibility</a:t>
            </a:r>
          </a:p>
          <a:p>
            <a:pPr marL="342900" indent="-342900" defTabSz="914400">
              <a:buFont typeface="Wingdings" panose="05000000000000000000" pitchFamily="2" charset="2"/>
              <a:buChar char="Ø"/>
            </a:pPr>
            <a:r>
              <a:rPr lang="en-NA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Deliverable: SWOT report</a:t>
            </a:r>
            <a:endParaRPr lang="en-GB" sz="2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/>
            <a:endParaRPr lang="en-NA" sz="2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/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 Advise on gaps</a:t>
            </a:r>
          </a:p>
          <a:p>
            <a:pPr marL="342900" indent="-342900" defTabSz="91440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Deliverable: appropriate funding mechanisms</a:t>
            </a:r>
          </a:p>
          <a:p>
            <a:pPr defTabSz="914400"/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/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 Training and awareness</a:t>
            </a:r>
          </a:p>
          <a:p>
            <a:pPr marL="342900" indent="-342900" defTabSz="91440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Deliverable: training materials, manuals, guidelines</a:t>
            </a:r>
          </a:p>
        </p:txBody>
      </p:sp>
    </p:spTree>
    <p:extLst>
      <p:ext uri="{BB962C8B-B14F-4D97-AF65-F5344CB8AC3E}">
        <p14:creationId xmlns:p14="http://schemas.microsoft.com/office/powerpoint/2010/main" val="364148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D4E9B75-0FE8-41D6-9979-DF1213F6A3C9}"/>
              </a:ext>
            </a:extLst>
          </p:cNvPr>
          <p:cNvSpPr txBox="1"/>
          <p:nvPr/>
        </p:nvSpPr>
        <p:spPr>
          <a:xfrm>
            <a:off x="1835696" y="15470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de-DE" sz="2000" b="1" dirty="0">
                <a:solidFill>
                  <a:srgbClr val="303880"/>
                </a:solidFill>
              </a:rPr>
              <a:t>Envisaged timeline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1DC394-B7AB-50BD-0BD2-1352F4279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38" y="1484784"/>
            <a:ext cx="8175723" cy="37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67367"/>
      </p:ext>
    </p:extLst>
  </p:cSld>
  <p:clrMapOvr>
    <a:masterClrMapping/>
  </p:clrMapOvr>
</p:sld>
</file>

<file path=ppt/theme/theme1.xml><?xml version="1.0" encoding="utf-8"?>
<a:theme xmlns:a="http://schemas.openxmlformats.org/drawingml/2006/main" name="PPT Template Final V3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aster Français">
  <a:themeElements>
    <a:clrScheme name="Benutzerdefiniert 47">
      <a:dk1>
        <a:sysClr val="windowText" lastClr="000000"/>
      </a:dk1>
      <a:lt1>
        <a:sysClr val="window" lastClr="FFFFFF"/>
      </a:lt1>
      <a:dk2>
        <a:srgbClr val="6F6F6F"/>
      </a:dk2>
      <a:lt2>
        <a:srgbClr val="E6E6E6"/>
      </a:lt2>
      <a:accent1>
        <a:srgbClr val="C80F0F"/>
      </a:accent1>
      <a:accent2>
        <a:srgbClr val="89AE10"/>
      </a:accent2>
      <a:accent3>
        <a:srgbClr val="FDC400"/>
      </a:accent3>
      <a:accent4>
        <a:srgbClr val="F8E946"/>
      </a:accent4>
      <a:accent5>
        <a:srgbClr val="0077B2"/>
      </a:accent5>
      <a:accent6>
        <a:srgbClr val="AAAAAA"/>
      </a:accent6>
      <a:hlink>
        <a:srgbClr val="C80F0F"/>
      </a:hlink>
      <a:folHlink>
        <a:srgbClr val="C80F0F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iz_Standard_PPT-Mastervorlagen_fr_2019-02.pptx" id="{AFE552EC-19AB-4932-8758-B5918DB62BCA}" vid="{2D36E703-47F7-4C0B-AF66-12061E5BBA6B}"/>
    </a:ext>
  </a:extLst>
</a:theme>
</file>

<file path=ppt/theme/theme3.xml><?xml version="1.0" encoding="utf-8"?>
<a:theme xmlns:a="http://schemas.openxmlformats.org/drawingml/2006/main" name="Tex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aster Français">
  <a:themeElements>
    <a:clrScheme name="Benutzerdefiniert 47">
      <a:dk1>
        <a:sysClr val="windowText" lastClr="000000"/>
      </a:dk1>
      <a:lt1>
        <a:sysClr val="window" lastClr="FFFFFF"/>
      </a:lt1>
      <a:dk2>
        <a:srgbClr val="6F6F6F"/>
      </a:dk2>
      <a:lt2>
        <a:srgbClr val="E6E6E6"/>
      </a:lt2>
      <a:accent1>
        <a:srgbClr val="C80F0F"/>
      </a:accent1>
      <a:accent2>
        <a:srgbClr val="89AE10"/>
      </a:accent2>
      <a:accent3>
        <a:srgbClr val="FDC400"/>
      </a:accent3>
      <a:accent4>
        <a:srgbClr val="F8E946"/>
      </a:accent4>
      <a:accent5>
        <a:srgbClr val="0077B2"/>
      </a:accent5>
      <a:accent6>
        <a:srgbClr val="AAAAAA"/>
      </a:accent6>
      <a:hlink>
        <a:srgbClr val="C80F0F"/>
      </a:hlink>
      <a:folHlink>
        <a:srgbClr val="C80F0F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iz_Standard_PPT-Mastervorlagen_fr_2019-02.pptx" id="{AFE552EC-19AB-4932-8758-B5918DB62BCA}" vid="{2D36E703-47F7-4C0B-AF66-12061E5BBA6B}"/>
    </a:ext>
  </a:extLst>
</a:theme>
</file>

<file path=ppt/theme/theme5.xml><?xml version="1.0" encoding="utf-8"?>
<a:theme xmlns:a="http://schemas.openxmlformats.org/drawingml/2006/main" name="1_PPT Template Final V3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 Final V3</Template>
  <TotalTime>6217</TotalTime>
  <Words>735</Words>
  <Application>Microsoft Office PowerPoint</Application>
  <PresentationFormat>On-screen Show (4:3)</PresentationFormat>
  <Paragraphs>152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Symbol</vt:lpstr>
      <vt:lpstr>Trebuchet MS</vt:lpstr>
      <vt:lpstr>Wingdings</vt:lpstr>
      <vt:lpstr>PPT Template Final V3</vt:lpstr>
      <vt:lpstr>2_Master Français</vt:lpstr>
      <vt:lpstr>Text</vt:lpstr>
      <vt:lpstr>Master Français</vt:lpstr>
      <vt:lpstr>1_PPT Template Final V3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GIZ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Tobias Dierks</dc:creator>
  <cp:lastModifiedBy>El Mohamadi, Adrie GIZ ZA</cp:lastModifiedBy>
  <cp:revision>652</cp:revision>
  <dcterms:created xsi:type="dcterms:W3CDTF">2013-12-11T00:34:40Z</dcterms:created>
  <dcterms:modified xsi:type="dcterms:W3CDTF">2023-09-13T22:21:30Z</dcterms:modified>
</cp:coreProperties>
</file>